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8"/>
  </p:notesMasterIdLst>
  <p:sldIdLst>
    <p:sldId id="256" r:id="rId2"/>
    <p:sldId id="279" r:id="rId3"/>
    <p:sldId id="296" r:id="rId4"/>
    <p:sldId id="313" r:id="rId5"/>
    <p:sldId id="326" r:id="rId6"/>
    <p:sldId id="297" r:id="rId7"/>
    <p:sldId id="329" r:id="rId8"/>
    <p:sldId id="330" r:id="rId9"/>
    <p:sldId id="331" r:id="rId10"/>
    <p:sldId id="294" r:id="rId11"/>
    <p:sldId id="327" r:id="rId12"/>
    <p:sldId id="332" r:id="rId13"/>
    <p:sldId id="333" r:id="rId14"/>
    <p:sldId id="334" r:id="rId15"/>
    <p:sldId id="335" r:id="rId16"/>
    <p:sldId id="336" r:id="rId17"/>
    <p:sldId id="306" r:id="rId18"/>
    <p:sldId id="342" r:id="rId19"/>
    <p:sldId id="345" r:id="rId20"/>
    <p:sldId id="346" r:id="rId21"/>
    <p:sldId id="347" r:id="rId22"/>
    <p:sldId id="348" r:id="rId23"/>
    <p:sldId id="349" r:id="rId24"/>
    <p:sldId id="350" r:id="rId25"/>
    <p:sldId id="344" r:id="rId26"/>
    <p:sldId id="304" r:id="rId27"/>
  </p:sldIdLst>
  <p:sldSz cx="9144000" cy="5143500" type="screen16x9"/>
  <p:notesSz cx="6858000" cy="9144000"/>
  <p:embeddedFontLst>
    <p:embeddedFont>
      <p:font typeface="微软雅黑" panose="020B0503020204020204" pitchFamily="34" charset="-122"/>
      <p:regular r:id="rId29"/>
      <p:bold r:id="rId30"/>
    </p:embeddedFont>
    <p:embeddedFont>
      <p:font typeface="微软雅黑" panose="020B0503020204020204" pitchFamily="34" charset="-122"/>
      <p:regular r:id="rId29"/>
      <p:bold r:id="rId30"/>
    </p:embeddedFont>
    <p:embeddedFont>
      <p:font typeface="Consolas" panose="020B0609020204030204" pitchFamily="49"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Light" panose="020B0306030504020204" pitchFamily="34" charset="0"/>
      <p:regular r:id="rId39"/>
      <p:bold r:id="rId40"/>
      <p:italic r:id="rId41"/>
      <p:boldItalic r:id="rId42"/>
    </p:embeddedFont>
    <p:embeddedFont>
      <p:font typeface="Open Sans SemiBold" panose="020B0606030504020204" pitchFamily="34" charset="0"/>
      <p:regular r:id="rId43"/>
      <p:bold r:id="rId44"/>
      <p:italic r:id="rId45"/>
      <p:boldItalic r:id="rId46"/>
    </p:embeddedFont>
    <p:embeddedFont>
      <p:font typeface="Wawati SC" pitchFamily="82" charset="-122"/>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421752C-2854-524B-B253-DBB38B0A30A2}">
          <p14:sldIdLst>
            <p14:sldId id="256"/>
            <p14:sldId id="279"/>
          </p14:sldIdLst>
        </p14:section>
        <p14:section name="Feign解决的问题" id="{EE2BCFA2-AB03-43B8-8B0A-0E609D51ECBB}">
          <p14:sldIdLst>
            <p14:sldId id="296"/>
            <p14:sldId id="313"/>
            <p14:sldId id="326"/>
            <p14:sldId id="297"/>
          </p14:sldIdLst>
        </p14:section>
        <p14:section name="Feign基本使用" id="{FF376EEA-01BA-468A-9809-FFA6211B6DD1}">
          <p14:sldIdLst>
            <p14:sldId id="329"/>
            <p14:sldId id="330"/>
            <p14:sldId id="331"/>
          </p14:sldIdLst>
        </p14:section>
        <p14:section name="Feign的整体设计" id="{A0A02CCB-D38E-E84F-839E-2480C2786A3E}">
          <p14:sldIdLst>
            <p14:sldId id="294"/>
            <p14:sldId id="327"/>
            <p14:sldId id="332"/>
            <p14:sldId id="333"/>
            <p14:sldId id="334"/>
            <p14:sldId id="335"/>
            <p14:sldId id="336"/>
            <p14:sldId id="306"/>
          </p14:sldIdLst>
        </p14:section>
        <p14:section name="Feign相关配置项" id="{F834F3C1-1FF8-3E45-BDB8-211A7BA00353}">
          <p14:sldIdLst>
            <p14:sldId id="342"/>
            <p14:sldId id="345"/>
            <p14:sldId id="346"/>
            <p14:sldId id="347"/>
            <p14:sldId id="348"/>
            <p14:sldId id="349"/>
            <p14:sldId id="350"/>
            <p14:sldId id="344"/>
          </p14:sldIdLst>
        </p14:section>
        <p14:section name="*Feign组件扩展" id="{2A228AC2-7F40-4FE3-B77E-48793B6AD7ED}">
          <p14:sldIdLst/>
        </p14:section>
        <p14:section name="QA" id="{F7ABFC32-3667-4177-9C1F-F9705978B3FC}">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3" autoAdjust="0"/>
    <p:restoredTop sz="87755" autoAdjust="0"/>
  </p:normalViewPr>
  <p:slideViewPr>
    <p:cSldViewPr snapToGrid="0" snapToObjects="1">
      <p:cViewPr varScale="1">
        <p:scale>
          <a:sx n="149" d="100"/>
          <a:sy n="149" d="100"/>
        </p:scale>
        <p:origin x="132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900" dirty="0">
              <a:latin typeface="微软雅黑" panose="020B0503020204020204" pitchFamily="34" charset="-122"/>
              <a:ea typeface="微软雅黑" panose="020B0503020204020204" pitchFamily="34" charset="-122"/>
            </a:rPr>
            <a:t>解析</a:t>
          </a:r>
          <a:r>
            <a:rPr lang="en-US" altLang="zh-CN" sz="900" dirty="0">
              <a:latin typeface="微软雅黑" panose="020B0503020204020204" pitchFamily="34" charset="-122"/>
              <a:ea typeface="微软雅黑" panose="020B0503020204020204" pitchFamily="34" charset="-122"/>
            </a:rPr>
            <a:t>@</a:t>
          </a:r>
          <a:r>
            <a:rPr lang="en-US" altLang="zh-CN" sz="900" dirty="0" err="1">
              <a:latin typeface="微软雅黑" panose="020B0503020204020204" pitchFamily="34" charset="-122"/>
              <a:ea typeface="微软雅黑" panose="020B0503020204020204" pitchFamily="34" charset="-122"/>
            </a:rPr>
            <a:t>FeignClient</a:t>
          </a:r>
          <a:r>
            <a:rPr lang="zh-CN" altLang="en-US" sz="900" dirty="0">
              <a:latin typeface="微软雅黑" panose="020B0503020204020204" pitchFamily="34" charset="-122"/>
              <a:ea typeface="微软雅黑" panose="020B0503020204020204" pitchFamily="34" charset="-122"/>
            </a:rPr>
            <a:t>入口在</a:t>
          </a:r>
          <a:r>
            <a:rPr lang="en-US" altLang="zh-CN" sz="900" dirty="0">
              <a:latin typeface="微软雅黑" panose="020B0503020204020204" pitchFamily="34" charset="-122"/>
              <a:ea typeface="微软雅黑" panose="020B0503020204020204" pitchFamily="34" charset="-122"/>
            </a:rPr>
            <a:t>@</a:t>
          </a:r>
          <a:r>
            <a:rPr lang="en-US" altLang="zh-CN" sz="900" dirty="0" err="1">
              <a:latin typeface="微软雅黑" panose="020B0503020204020204" pitchFamily="34" charset="-122"/>
              <a:ea typeface="微软雅黑" panose="020B0503020204020204" pitchFamily="34" charset="-122"/>
            </a:rPr>
            <a:t>EnableFeignClients</a:t>
          </a:r>
          <a:r>
            <a:rPr lang="zh-CN" altLang="en-US" sz="900" dirty="0">
              <a:latin typeface="微软雅黑" panose="020B0503020204020204" pitchFamily="34" charset="-122"/>
              <a:ea typeface="微软雅黑" panose="020B0503020204020204" pitchFamily="34" charset="-122"/>
            </a:rPr>
            <a:t>上，它可以配置一些</a:t>
          </a:r>
          <a:r>
            <a:rPr lang="en-US" altLang="zh-CN" sz="900" dirty="0">
              <a:latin typeface="微软雅黑" panose="020B0503020204020204" pitchFamily="34" charset="-122"/>
              <a:ea typeface="微软雅黑" panose="020B0503020204020204" pitchFamily="34" charset="-122"/>
            </a:rPr>
            <a:t>Feign</a:t>
          </a:r>
          <a:r>
            <a:rPr lang="zh-CN" altLang="en-US" sz="900" dirty="0">
              <a:latin typeface="微软雅黑" panose="020B0503020204020204" pitchFamily="34" charset="-122"/>
              <a:ea typeface="微软雅黑" panose="020B0503020204020204" pitchFamily="34" charset="-122"/>
            </a:rPr>
            <a:t>相关的全局配置，在它上面包含一个</a:t>
          </a:r>
          <a:r>
            <a:rPr lang="en-US" sz="900" b="0" i="0" dirty="0">
              <a:latin typeface="微软雅黑" panose="020B0503020204020204" pitchFamily="34" charset="-122"/>
              <a:ea typeface="微软雅黑" panose="020B0503020204020204" pitchFamily="34" charset="-122"/>
            </a:rPr>
            <a:t>@Import(</a:t>
          </a:r>
          <a:r>
            <a:rPr lang="en-US" sz="900" b="0" i="0" dirty="0" err="1">
              <a:latin typeface="微软雅黑" panose="020B0503020204020204" pitchFamily="34" charset="-122"/>
              <a:ea typeface="微软雅黑" panose="020B0503020204020204" pitchFamily="34" charset="-122"/>
            </a:rPr>
            <a:t>FeignClientsRegistrar.class</a:t>
          </a:r>
          <a:r>
            <a:rPr lang="en-US" sz="900" b="0" i="0" dirty="0">
              <a:latin typeface="微软雅黑" panose="020B0503020204020204" pitchFamily="34" charset="-122"/>
              <a:ea typeface="微软雅黑" panose="020B0503020204020204" pitchFamily="34" charset="-122"/>
            </a:rPr>
            <a:t>)</a:t>
          </a:r>
          <a:r>
            <a:rPr lang="en-US" sz="900" b="0" i="0" dirty="0" err="1">
              <a:latin typeface="微软雅黑" panose="020B0503020204020204" pitchFamily="34" charset="-122"/>
              <a:ea typeface="微软雅黑" panose="020B0503020204020204" pitchFamily="34" charset="-122"/>
            </a:rPr>
            <a:t>注解</a:t>
          </a:r>
          <a:r>
            <a:rPr lang="zh-CN" altLang="en-US" sz="900" b="0" i="0" dirty="0">
              <a:latin typeface="微软雅黑" panose="020B0503020204020204" pitchFamily="34" charset="-122"/>
              <a:ea typeface="微软雅黑" panose="020B0503020204020204" pitchFamily="34" charset="-122"/>
            </a:rPr>
            <a:t>，</a:t>
          </a:r>
          <a:r>
            <a:rPr lang="en-US" sz="900" b="0" i="0" dirty="0" err="1">
              <a:latin typeface="微软雅黑" panose="020B0503020204020204" pitchFamily="34" charset="-122"/>
              <a:ea typeface="微软雅黑" panose="020B0503020204020204" pitchFamily="34" charset="-122"/>
            </a:rPr>
            <a:t>FeignClientsRegistrar</a:t>
          </a:r>
          <a:r>
            <a:rPr lang="zh-CN" altLang="en-US" sz="900" b="0" i="0" dirty="0">
              <a:latin typeface="微软雅黑" panose="020B0503020204020204" pitchFamily="34" charset="-122"/>
              <a:ea typeface="微软雅黑" panose="020B0503020204020204" pitchFamily="34" charset="-122"/>
            </a:rPr>
            <a:t> 实现了接口 </a:t>
          </a:r>
          <a:r>
            <a:rPr lang="en-US" sz="900" b="0" i="0" dirty="0" err="1">
              <a:latin typeface="微软雅黑" panose="020B0503020204020204" pitchFamily="34" charset="-122"/>
              <a:ea typeface="微软雅黑" panose="020B0503020204020204" pitchFamily="34" charset="-122"/>
            </a:rPr>
            <a:t>ImportBeanDefinitionRegistrar</a:t>
          </a:r>
          <a:r>
            <a:rPr lang="zh-CN" altLang="en-US" sz="900" b="0" i="0" dirty="0">
              <a:latin typeface="微软雅黑" panose="020B0503020204020204" pitchFamily="34" charset="-122"/>
              <a:ea typeface="微软雅黑" panose="020B0503020204020204" pitchFamily="34" charset="-122"/>
            </a:rPr>
            <a:t>。在容器启动时会调用它实现的</a:t>
          </a:r>
          <a:r>
            <a:rPr lang="en-US" sz="900" b="0" i="0" dirty="0" err="1">
              <a:latin typeface="微软雅黑" panose="020B0503020204020204" pitchFamily="34" charset="-122"/>
              <a:ea typeface="微软雅黑" panose="020B0503020204020204" pitchFamily="34" charset="-122"/>
            </a:rPr>
            <a:t>registerBeanDefinitions方法</a:t>
          </a:r>
          <a:r>
            <a:rPr lang="zh-CN" altLang="en-US" sz="900" b="0" i="0" dirty="0">
              <a:latin typeface="微软雅黑" panose="020B0503020204020204" pitchFamily="34" charset="-122"/>
              <a:ea typeface="微软雅黑" panose="020B0503020204020204" pitchFamily="34" charset="-122"/>
            </a:rPr>
            <a:t>，这里主要是拿到对应</a:t>
          </a:r>
          <a:r>
            <a:rPr lang="en-US" altLang="zh-CN" sz="900" b="0" i="0" dirty="0">
              <a:latin typeface="微软雅黑" panose="020B0503020204020204" pitchFamily="34" charset="-122"/>
              <a:ea typeface="微软雅黑" panose="020B0503020204020204" pitchFamily="34" charset="-122"/>
            </a:rPr>
            <a:t>@</a:t>
          </a:r>
          <a:r>
            <a:rPr lang="en-US" altLang="zh-CN" sz="900" b="0" i="0" dirty="0" err="1">
              <a:latin typeface="微软雅黑" panose="020B0503020204020204" pitchFamily="34" charset="-122"/>
              <a:ea typeface="微软雅黑" panose="020B0503020204020204" pitchFamily="34" charset="-122"/>
            </a:rPr>
            <a:t>FeignClient</a:t>
          </a:r>
          <a:r>
            <a:rPr lang="zh-CN" altLang="en-US" sz="900" b="0" i="0" dirty="0">
              <a:latin typeface="微软雅黑" panose="020B0503020204020204" pitchFamily="34" charset="-122"/>
              <a:ea typeface="微软雅黑" panose="020B0503020204020204" pitchFamily="34" charset="-122"/>
            </a:rPr>
            <a:t>注解的类和相关配置项，生成对应的</a:t>
          </a:r>
          <a:r>
            <a:rPr lang="en-US" sz="900" b="0" i="0" dirty="0" err="1">
              <a:latin typeface="微软雅黑" panose="020B0503020204020204" pitchFamily="34" charset="-122"/>
              <a:ea typeface="微软雅黑" panose="020B0503020204020204" pitchFamily="34" charset="-122"/>
            </a:rPr>
            <a:t>FeignClientFactoryBean工厂Bean</a:t>
          </a:r>
          <a:endParaRPr lang="zh-CN" sz="9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000" kern="1200" dirty="0">
              <a:latin typeface="微软雅黑" panose="020B0503020204020204" pitchFamily="34" charset="-122"/>
              <a:ea typeface="微软雅黑" panose="020B0503020204020204" pitchFamily="34" charset="-122"/>
            </a:rPr>
            <a:t>这里是在容器</a:t>
          </a:r>
          <a:r>
            <a:rPr lang="en-US" altLang="zh-CN" sz="1000" kern="1200" dirty="0">
              <a:latin typeface="微软雅黑" panose="020B0503020204020204" pitchFamily="34" charset="-122"/>
              <a:ea typeface="微软雅黑" panose="020B0503020204020204" pitchFamily="34" charset="-122"/>
            </a:rPr>
            <a:t>refresh</a:t>
          </a:r>
          <a:r>
            <a:rPr lang="zh-CN" altLang="en-US" sz="1000" kern="1200" dirty="0">
              <a:latin typeface="微软雅黑" panose="020B0503020204020204" pitchFamily="34" charset="-122"/>
              <a:ea typeface="微软雅黑" panose="020B0503020204020204" pitchFamily="34" charset="-122"/>
            </a:rPr>
            <a:t>注入</a:t>
          </a:r>
          <a:r>
            <a:rPr lang="en-US" altLang="zh-CN" sz="1000" kern="1200" dirty="0">
              <a:latin typeface="微软雅黑" panose="020B0503020204020204" pitchFamily="34" charset="-122"/>
              <a:ea typeface="微软雅黑" panose="020B0503020204020204" pitchFamily="34" charset="-122"/>
            </a:rPr>
            <a:t>Bean</a:t>
          </a:r>
          <a:r>
            <a:rPr lang="zh-CN" altLang="en-US" sz="1000" kern="1200" dirty="0">
              <a:latin typeface="微软雅黑" panose="020B0503020204020204" pitchFamily="34" charset="-122"/>
              <a:ea typeface="微软雅黑" panose="020B0503020204020204" pitchFamily="34" charset="-122"/>
            </a:rPr>
            <a:t>实例时触发，当</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容器发现注入的是一个</a:t>
          </a:r>
          <a:r>
            <a:rPr lang="en-US" sz="1000" b="0" i="0" kern="1200" dirty="0" err="1">
              <a:latin typeface="微软雅黑" panose="020B0503020204020204" pitchFamily="34" charset="-122"/>
              <a:ea typeface="微软雅黑" panose="020B0503020204020204" pitchFamily="34" charset="-122"/>
            </a:rPr>
            <a:t>FactoryBean则会调用其getObject方法</a:t>
          </a:r>
          <a:r>
            <a:rPr lang="zh-CN" altLang="en-US" sz="1000" b="0" i="0" kern="1200" dirty="0">
              <a:latin typeface="微软雅黑" panose="020B0503020204020204" pitchFamily="34" charset="-122"/>
              <a:ea typeface="微软雅黑" panose="020B0503020204020204" pitchFamily="34" charset="-122"/>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10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代理类），拿到</a:t>
          </a:r>
          <a:r>
            <a:rPr lang="en-US" altLang="zh-CN" sz="1000" kern="1200" dirty="0" err="1">
              <a:latin typeface="微软雅黑" panose="020B0503020204020204" pitchFamily="34" charset="-122"/>
              <a:ea typeface="微软雅黑" panose="020B0503020204020204" pitchFamily="34" charset="-122"/>
            </a:rPr>
            <a:t>url</a:t>
          </a:r>
          <a:r>
            <a:rPr lang="zh-CN" altLang="en-US" sz="1000" kern="1200" dirty="0">
              <a:latin typeface="微软雅黑" panose="020B0503020204020204" pitchFamily="34" charset="-122"/>
              <a:ea typeface="微软雅黑" panose="020B0503020204020204" pitchFamily="34" charset="-122"/>
            </a:rPr>
            <a:t>后会从容器中拿到</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主要分为三类，缺省情况下会使用</a:t>
          </a:r>
          <a:r>
            <a:rPr lang="en-US" sz="1000" kern="1200" dirty="0" err="1">
              <a:latin typeface="微软雅黑" panose="020B0503020204020204" pitchFamily="34" charset="-122"/>
              <a:ea typeface="微软雅黑" panose="020B0503020204020204" pitchFamily="34" charset="-122"/>
            </a:rPr>
            <a:t>Default实现</a:t>
          </a:r>
          <a:r>
            <a:rPr lang="zh-CN" altLang="en-US" sz="1000" kern="1200" dirty="0">
              <a:latin typeface="微软雅黑" panose="020B0503020204020204" pitchFamily="34" charset="-122"/>
              <a:ea typeface="微软雅黑" panose="020B0503020204020204" pitchFamily="34" charset="-122"/>
            </a:rPr>
            <a:t>，如果项目中引入了</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，并且开启了</a:t>
          </a:r>
          <a:r>
            <a:rPr lang="en-US" sz="1000" kern="1200" dirty="0" err="1">
              <a:latin typeface="微软雅黑" panose="020B0503020204020204" pitchFamily="34" charset="-122"/>
              <a:ea typeface="微软雅黑" panose="020B0503020204020204" pitchFamily="34" charset="-122"/>
            </a:rPr>
            <a:t>feign.httpclient.enable</a:t>
          </a:r>
          <a:r>
            <a:rPr lang="en-US"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默认</a:t>
          </a:r>
          <a:r>
            <a:rPr lang="en-US" altLang="zh-CN" sz="1000" kern="1200" dirty="0">
              <a:latin typeface="微软雅黑" panose="020B0503020204020204" pitchFamily="34" charset="-122"/>
              <a:ea typeface="微软雅黑" panose="020B0503020204020204" pitchFamily="34" charset="-122"/>
            </a:rPr>
            <a:t>true)</a:t>
          </a:r>
          <a:r>
            <a:rPr lang="en-US" sz="1000" kern="1200" dirty="0" err="1">
              <a:latin typeface="微软雅黑" panose="020B0503020204020204" pitchFamily="34" charset="-122"/>
              <a:ea typeface="微软雅黑" panose="020B0503020204020204" pitchFamily="34" charset="-122"/>
            </a:rPr>
            <a:t>则Feign会使用</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okHttp</a:t>
          </a:r>
          <a:r>
            <a:rPr lang="zh-CN" altLang="en-US" sz="1000" kern="1200" dirty="0">
              <a:latin typeface="微软雅黑" panose="020B0503020204020204" pitchFamily="34" charset="-122"/>
              <a:ea typeface="微软雅黑" panose="020B0503020204020204" pitchFamily="34" charset="-122"/>
            </a:rPr>
            <a:t>同理。接着</a:t>
          </a:r>
          <a:r>
            <a:rPr lang="en-US" altLang="zh-CN" sz="1000" kern="1200" dirty="0">
              <a:latin typeface="微软雅黑" panose="020B0503020204020204" pitchFamily="34" charset="-122"/>
              <a:ea typeface="微软雅黑" panose="020B0503020204020204" pitchFamily="34" charset="-122"/>
            </a:rPr>
            <a:t>Builder</a:t>
          </a:r>
          <a:r>
            <a:rPr lang="zh-CN" altLang="en-US" sz="1000" kern="1200" dirty="0">
              <a:latin typeface="微软雅黑" panose="020B0503020204020204" pitchFamily="34" charset="-122"/>
              <a:ea typeface="微软雅黑" panose="020B0503020204020204" pitchFamily="34" charset="-122"/>
            </a:rPr>
            <a:t>会拿到</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构造代理对象。其中，</a:t>
          </a:r>
          <a:r>
            <a:rPr lang="en-US" sz="1000" kern="1200" dirty="0" err="1">
              <a:latin typeface="微软雅黑" panose="020B0503020204020204" pitchFamily="34" charset="-122"/>
              <a:ea typeface="微软雅黑" panose="020B0503020204020204" pitchFamily="34" charset="-122"/>
            </a:rPr>
            <a:t>ParseHandlersByName负责将</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的每一个接口方法成为</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InvocationHandlerFactory</a:t>
          </a:r>
          <a:r>
            <a:rPr lang="zh-CN" altLang="en-US" sz="1000" kern="1200" dirty="0">
              <a:latin typeface="微软雅黑" panose="020B0503020204020204" pitchFamily="34" charset="-122"/>
              <a:ea typeface="微软雅黑" panose="020B0503020204020204" pitchFamily="34" charset="-122"/>
            </a:rPr>
            <a:t>负责将解析好的</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组装起来构造</a:t>
          </a:r>
          <a:r>
            <a:rPr lang="en-US" altLang="zh-CN" sz="1000" kern="1200" dirty="0" err="1">
              <a:latin typeface="微软雅黑" panose="020B0503020204020204" pitchFamily="34" charset="-122"/>
              <a:ea typeface="微软雅黑" panose="020B0503020204020204" pitchFamily="34" charset="-122"/>
            </a:rPr>
            <a:t>InvocationHandler</a:t>
          </a:r>
          <a:r>
            <a:rPr lang="zh-CN" altLang="en-US" sz="1000" kern="1200" dirty="0">
              <a:latin typeface="微软雅黑" panose="020B0503020204020204" pitchFamily="34" charset="-122"/>
              <a:ea typeface="微软雅黑" panose="020B0503020204020204" pitchFamily="34" charset="-122"/>
            </a:rPr>
            <a:t>即代理方法执行器。构造得到的代理类，最终会注入</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容器里供业务调用</a:t>
          </a:r>
          <a:endParaRPr lang="en-US" altLang="zh-CN" sz="1000" kern="12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100098"/>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1200" b="1" i="0" kern="1200" dirty="0" err="1">
              <a:latin typeface="微软雅黑" panose="020B0503020204020204" pitchFamily="34" charset="-122"/>
              <a:ea typeface="微软雅黑" panose="020B0503020204020204" pitchFamily="34" charset="-122"/>
            </a:rPr>
            <a:t>SynchronousMethodHandler</a:t>
          </a:r>
          <a:r>
            <a:rPr lang="en-US" sz="1200" b="0" i="0" kern="1200" dirty="0" err="1">
              <a:latin typeface="微软雅黑" panose="020B0503020204020204" pitchFamily="34" charset="-122"/>
              <a:ea typeface="微软雅黑" panose="020B0503020204020204" pitchFamily="34" charset="-122"/>
            </a:rPr>
            <a:t>中</a:t>
          </a:r>
          <a:r>
            <a:rPr lang="zh-CN" altLang="en-US" sz="1200" b="0" i="0" kern="1200" dirty="0">
              <a:latin typeface="微软雅黑" panose="020B0503020204020204" pitchFamily="34" charset="-122"/>
              <a:ea typeface="微软雅黑" panose="020B0503020204020204" pitchFamily="34" charset="-122"/>
            </a:rPr>
            <a:t>，同步方法</a:t>
          </a:r>
          <a:r>
            <a:rPr lang="zh-CN" altLang="en-US" sz="12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执行器逻辑比较复杂，</a:t>
          </a:r>
          <a:r>
            <a:rPr lang="zh-CN" altLang="en-US" sz="1200" b="0" i="0" kern="1200" dirty="0">
              <a:latin typeface="微软雅黑" panose="020B0503020204020204" pitchFamily="34" charset="-122"/>
              <a:ea typeface="微软雅黑" panose="020B0503020204020204" pitchFamily="34" charset="-122"/>
            </a:rPr>
            <a:t>主要简化分为三步：准备参数、发送请求、解析结果</a:t>
          </a:r>
          <a:endParaRPr lang="en-US" altLang="zh-CN" sz="1200" b="0" i="0" kern="12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100098"/>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是一个封装框架，调优最终还是对底层</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调优，</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默认情况下会使用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发起请求，</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JDK</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原生的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是没有连接池等配置的，</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使用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建立连接且每次请求都建立一个新的连接，建议这里使用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ApacheHttpClient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或者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OkHttp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连接池优化调用的效率</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前面我们说到了</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的相关基础配置，还有一部分配置是针对于全局的调优配置，比如连接池大小、每个连接路由大小等配置，这类配置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帮我们写好了配置类和注解</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ConditionalOnMissingBean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，在引入对应的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jar</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包时，</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会自动装配入对应的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。自动装配的部分，可以查阅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FeignAutoConfiguration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假设针对以下场景，想想连接池应该怎么配置？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sz="1200" b="1" i="0" dirty="0">
              <a:latin typeface="微软雅黑" panose="020B0503020204020204" pitchFamily="34" charset="-122"/>
              <a:ea typeface="微软雅黑" panose="020B0503020204020204" pitchFamily="34" charset="-122"/>
            </a:rPr>
            <a:t>Template</a:t>
          </a:r>
          <a:r>
            <a:rPr lang="zh-CN" altLang="en-US" sz="1200" b="0" i="0" dirty="0">
              <a:latin typeface="微软雅黑" panose="020B0503020204020204" pitchFamily="34" charset="-122"/>
              <a:ea typeface="微软雅黑" panose="020B0503020204020204" pitchFamily="34" charset="-122"/>
            </a:rPr>
            <a:t>负责对模版语法的解析、</a:t>
          </a:r>
          <a:r>
            <a:rPr lang="en-US" sz="1200" b="1" i="0" dirty="0">
              <a:latin typeface="微软雅黑" panose="020B0503020204020204" pitchFamily="34" charset="-122"/>
              <a:ea typeface="微软雅黑" panose="020B0503020204020204" pitchFamily="34" charset="-122"/>
            </a:rPr>
            <a:t>Target</a:t>
          </a:r>
          <a:r>
            <a:rPr lang="zh-CN" altLang="en-US" sz="1200" b="0" i="0" dirty="0">
              <a:latin typeface="微软雅黑" panose="020B0503020204020204" pitchFamily="34" charset="-122"/>
              <a:ea typeface="微软雅黑" panose="020B0503020204020204" pitchFamily="34" charset="-122"/>
            </a:rPr>
            <a:t>代理着接口并且把</a:t>
          </a:r>
          <a:r>
            <a:rPr lang="en-US" sz="1200" b="0" i="0" dirty="0" err="1">
              <a:latin typeface="微软雅黑" panose="020B0503020204020204" pitchFamily="34" charset="-122"/>
              <a:ea typeface="微软雅黑" panose="020B0503020204020204" pitchFamily="34" charset="-122"/>
            </a:rPr>
            <a:t>RequestTemplate</a:t>
          </a:r>
          <a:r>
            <a:rPr lang="zh-CN" altLang="en-US" sz="1200" b="0" i="0" dirty="0">
              <a:latin typeface="微软雅黑" panose="020B0503020204020204" pitchFamily="34" charset="-122"/>
              <a:ea typeface="微软雅黑" panose="020B0503020204020204" pitchFamily="34" charset="-122"/>
            </a:rPr>
            <a:t>转为</a:t>
          </a:r>
          <a:r>
            <a:rPr lang="en-US" sz="1200" b="0" i="0" dirty="0" err="1">
              <a:latin typeface="微软雅黑" panose="020B0503020204020204" pitchFamily="34" charset="-122"/>
              <a:ea typeface="微软雅黑" panose="020B0503020204020204" pitchFamily="34" charset="-122"/>
            </a:rPr>
            <a:t>Request、</a:t>
          </a:r>
          <a:r>
            <a:rPr lang="en-US" sz="1200" b="1" i="0" dirty="0" err="1">
              <a:latin typeface="微软雅黑" panose="020B0503020204020204" pitchFamily="34" charset="-122"/>
              <a:ea typeface="微软雅黑" panose="020B0503020204020204" pitchFamily="34" charset="-122"/>
            </a:rPr>
            <a:t>Client</a:t>
          </a:r>
          <a:r>
            <a:rPr lang="zh-CN" altLang="en-US" sz="1200" b="0" i="0" dirty="0">
              <a:latin typeface="微软雅黑" panose="020B0503020204020204" pitchFamily="34" charset="-122"/>
              <a:ea typeface="微软雅黑" panose="020B0503020204020204" pitchFamily="34" charset="-122"/>
            </a:rPr>
            <a:t>负责把</a:t>
          </a:r>
          <a:r>
            <a:rPr lang="en-US" altLang="zh-CN" sz="1200" b="0" i="0" dirty="0">
              <a:latin typeface="微软雅黑" panose="020B0503020204020204" pitchFamily="34" charset="-122"/>
              <a:ea typeface="微软雅黑" panose="020B0503020204020204" pitchFamily="34" charset="-122"/>
            </a:rPr>
            <a:t>Request</a:t>
          </a:r>
          <a:r>
            <a:rPr lang="zh-CN" altLang="en-US" sz="1200" b="0" i="0" dirty="0">
              <a:latin typeface="微软雅黑" panose="020B0503020204020204" pitchFamily="34" charset="-122"/>
              <a:ea typeface="微软雅黑" panose="020B0503020204020204" pitchFamily="34" charset="-122"/>
            </a:rPr>
            <a:t>通过</a:t>
          </a:r>
          <a:r>
            <a:rPr lang="en-US" altLang="zh-CN" sz="1200" b="0" i="0" dirty="0">
              <a:latin typeface="微软雅黑" panose="020B0503020204020204" pitchFamily="34" charset="-122"/>
              <a:ea typeface="微软雅黑" panose="020B0503020204020204" pitchFamily="34" charset="-122"/>
            </a:rPr>
            <a:t>Http</a:t>
          </a:r>
          <a:r>
            <a:rPr lang="zh-CN" altLang="en-US" sz="1200" b="0" i="0" dirty="0">
              <a:latin typeface="微软雅黑" panose="020B0503020204020204" pitchFamily="34" charset="-122"/>
              <a:ea typeface="微软雅黑" panose="020B0503020204020204" pitchFamily="34" charset="-122"/>
            </a:rPr>
            <a:t>请求发送出去、</a:t>
          </a:r>
          <a:r>
            <a:rPr lang="en-US" sz="1200" b="1" i="0" dirty="0" err="1">
              <a:latin typeface="微软雅黑" panose="020B0503020204020204" pitchFamily="34" charset="-122"/>
              <a:ea typeface="微软雅黑" panose="020B0503020204020204" pitchFamily="34" charset="-122"/>
            </a:rPr>
            <a:t>Retryer</a:t>
          </a:r>
          <a:r>
            <a:rPr lang="zh-CN" altLang="en-US" sz="1200" b="0" i="0" dirty="0">
              <a:latin typeface="微软雅黑" panose="020B0503020204020204" pitchFamily="34" charset="-122"/>
              <a:ea typeface="微软雅黑" panose="020B0503020204020204" pitchFamily="34" charset="-122"/>
            </a:rPr>
            <a:t>负责失败重试逻辑，其中还有</a:t>
          </a:r>
          <a:r>
            <a:rPr lang="en-US" altLang="zh-CN" sz="1200" b="1" i="0" dirty="0">
              <a:latin typeface="微软雅黑" panose="020B0503020204020204" pitchFamily="34" charset="-122"/>
              <a:ea typeface="微软雅黑" panose="020B0503020204020204" pitchFamily="34" charset="-122"/>
            </a:rPr>
            <a:t>Encode</a:t>
          </a:r>
          <a:r>
            <a:rPr lang="zh-CN" altLang="en-US" sz="1200" b="0" i="0" dirty="0">
              <a:latin typeface="微软雅黑" panose="020B0503020204020204" pitchFamily="34" charset="-122"/>
              <a:ea typeface="微软雅黑" panose="020B0503020204020204" pitchFamily="34" charset="-122"/>
            </a:rPr>
            <a:t>负责处理没有</a:t>
          </a:r>
          <a:r>
            <a:rPr lang="en-US" altLang="zh-CN" sz="1200" b="0" i="0" dirty="0">
              <a:latin typeface="微软雅黑" panose="020B0503020204020204" pitchFamily="34" charset="-122"/>
              <a:ea typeface="微软雅黑" panose="020B0503020204020204" pitchFamily="34" charset="-122"/>
            </a:rPr>
            <a:t>@Parm</a:t>
          </a:r>
          <a:r>
            <a:rPr lang="zh-CN" altLang="en-US" sz="1200" b="0" i="0" dirty="0">
              <a:latin typeface="微软雅黑" panose="020B0503020204020204" pitchFamily="34" charset="-122"/>
              <a:ea typeface="微软雅黑" panose="020B0503020204020204" pitchFamily="34" charset="-122"/>
            </a:rPr>
            <a:t>注解的请求编码、解码器</a:t>
          </a:r>
          <a:r>
            <a:rPr lang="en-US" altLang="zh-CN" sz="1200" b="1" i="0" dirty="0">
              <a:latin typeface="微软雅黑" panose="020B0503020204020204" pitchFamily="34" charset="-122"/>
              <a:ea typeface="微软雅黑" panose="020B0503020204020204" pitchFamily="34" charset="-122"/>
            </a:rPr>
            <a:t>Decoder</a:t>
          </a:r>
          <a:r>
            <a:rPr lang="zh-CN" altLang="en-US" sz="1200" b="0" i="0" dirty="0">
              <a:latin typeface="微软雅黑" panose="020B0503020204020204" pitchFamily="34" charset="-122"/>
              <a:ea typeface="微软雅黑" panose="020B0503020204020204" pitchFamily="34" charset="-122"/>
            </a:rPr>
            <a:t>用于解析</a:t>
          </a:r>
          <a:r>
            <a:rPr lang="en-US" altLang="zh-CN" sz="1200" b="0" i="0" dirty="0">
              <a:latin typeface="微软雅黑" panose="020B0503020204020204" pitchFamily="34" charset="-122"/>
              <a:ea typeface="微软雅黑" panose="020B0503020204020204" pitchFamily="34" charset="-122"/>
            </a:rPr>
            <a:t>Http</a:t>
          </a:r>
          <a:r>
            <a:rPr lang="zh-CN" altLang="en-US" sz="1200" b="0" i="0" dirty="0">
              <a:latin typeface="微软雅黑" panose="020B0503020204020204" pitchFamily="34" charset="-122"/>
              <a:ea typeface="微软雅黑" panose="020B0503020204020204" pitchFamily="34" charset="-122"/>
            </a:rPr>
            <a:t>请求的响应，提取有用的信息数据。</a:t>
          </a:r>
          <a:endParaRPr lang="zh-CN" sz="12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b="0" i="0" dirty="0">
              <a:latin typeface="微软雅黑" panose="020B0503020204020204" pitchFamily="34" charset="-122"/>
              <a:ea typeface="微软雅黑" panose="020B0503020204020204" pitchFamily="34" charset="-122"/>
            </a:rPr>
            <a:t>除去在执行中工作的模块还一些在初始化工作的模块：</a:t>
          </a:r>
          <a:r>
            <a:rPr lang="en-US" b="1" i="0" dirty="0">
              <a:latin typeface="微软雅黑" panose="020B0503020204020204" pitchFamily="34" charset="-122"/>
              <a:ea typeface="微软雅黑" panose="020B0503020204020204" pitchFamily="34" charset="-122"/>
            </a:rPr>
            <a:t>Contract</a:t>
          </a:r>
          <a:r>
            <a:rPr lang="zh-CN" altLang="en-US" b="0" i="0" dirty="0">
              <a:latin typeface="微软雅黑" panose="020B0503020204020204" pitchFamily="34" charset="-122"/>
              <a:ea typeface="微软雅黑" panose="020B0503020204020204" pitchFamily="34" charset="-122"/>
            </a:rPr>
            <a:t>在启动时读取接口上的有用信息封装成</a:t>
          </a:r>
          <a:r>
            <a:rPr lang="en-US" altLang="en-US" b="0" i="0" dirty="0" err="1">
              <a:latin typeface="微软雅黑" panose="020B0503020204020204" pitchFamily="34" charset="-122"/>
              <a:ea typeface="微软雅黑" panose="020B0503020204020204" pitchFamily="34" charset="-122"/>
            </a:rPr>
            <a:t>MethodMetadata</a:t>
          </a:r>
          <a:r>
            <a:rPr lang="zh-CN" altLang="en-US" b="0" i="0" dirty="0">
              <a:latin typeface="微软雅黑" panose="020B0503020204020204" pitchFamily="34" charset="-122"/>
              <a:ea typeface="微软雅黑" panose="020B0503020204020204" pitchFamily="34" charset="-122"/>
            </a:rPr>
            <a:t>，它包装成同步方法执行器</a:t>
          </a:r>
          <a:r>
            <a:rPr lang="en-US" altLang="en-US" b="1" i="0" dirty="0" err="1">
              <a:latin typeface="微软雅黑" panose="020B0503020204020204" pitchFamily="34" charset="-122"/>
              <a:ea typeface="微软雅黑" panose="020B0503020204020204" pitchFamily="34" charset="-122"/>
            </a:rPr>
            <a:t>SynchronousMethodHandler</a:t>
          </a:r>
          <a:r>
            <a:rPr lang="zh-CN" altLang="en-US" b="0" i="0" dirty="0">
              <a:latin typeface="微软雅黑" panose="020B0503020204020204" pitchFamily="34" charset="-122"/>
              <a:ea typeface="微软雅黑" panose="020B0503020204020204" pitchFamily="34" charset="-122"/>
            </a:rPr>
            <a:t>，最后通过</a:t>
          </a:r>
          <a:r>
            <a:rPr lang="en-US" b="1" i="0" dirty="0" err="1">
              <a:latin typeface="微软雅黑" panose="020B0503020204020204" pitchFamily="34" charset="-122"/>
              <a:ea typeface="微软雅黑" panose="020B0503020204020204" pitchFamily="34" charset="-122"/>
            </a:rPr>
            <a:t>InvocationHandlerFactory</a:t>
          </a:r>
          <a:r>
            <a:rPr lang="zh-CN" altLang="en-US" b="0" i="0" dirty="0">
              <a:latin typeface="微软雅黑" panose="020B0503020204020204" pitchFamily="34" charset="-122"/>
              <a:ea typeface="微软雅黑" panose="020B0503020204020204" pitchFamily="34" charset="-122"/>
            </a:rPr>
            <a:t>组装一个</a:t>
          </a:r>
          <a:r>
            <a:rPr lang="en-US" altLang="zh-CN" b="0" i="0" dirty="0">
              <a:latin typeface="微软雅黑" panose="020B0503020204020204" pitchFamily="34" charset="-122"/>
              <a:ea typeface="微软雅黑" panose="020B0503020204020204" pitchFamily="34" charset="-122"/>
            </a:rPr>
            <a:t>Feign</a:t>
          </a:r>
          <a:r>
            <a:rPr lang="zh-CN" altLang="en-US" b="0" i="0" dirty="0">
              <a:latin typeface="微软雅黑" panose="020B0503020204020204" pitchFamily="34" charset="-122"/>
              <a:ea typeface="微软雅黑" panose="020B0503020204020204" pitchFamily="34" charset="-122"/>
            </a:rPr>
            <a:t>所有</a:t>
          </a:r>
          <a:r>
            <a:rPr lang="en-US" b="1" i="0" dirty="0" err="1">
              <a:latin typeface="微软雅黑" panose="020B0503020204020204" pitchFamily="34" charset="-122"/>
              <a:ea typeface="微软雅黑" panose="020B0503020204020204" pitchFamily="34" charset="-122"/>
            </a:rPr>
            <a:t>MethodHandler</a:t>
          </a:r>
          <a:r>
            <a:rPr lang="zh-CN" altLang="en-US" b="0" i="0" dirty="0">
              <a:latin typeface="微软雅黑" panose="020B0503020204020204" pitchFamily="34" charset="-122"/>
              <a:ea typeface="微软雅黑" panose="020B0503020204020204" pitchFamily="34" charset="-122"/>
            </a:rPr>
            <a:t>创建调用器</a:t>
          </a:r>
          <a:r>
            <a:rPr lang="en-US" altLang="zh-CN" b="1" i="0" dirty="0" err="1">
              <a:latin typeface="微软雅黑" panose="020B0503020204020204" pitchFamily="34" charset="-122"/>
              <a:ea typeface="微软雅黑" panose="020B0503020204020204" pitchFamily="34" charset="-122"/>
            </a:rPr>
            <a:t>InvocationHandler</a:t>
          </a:r>
          <a:r>
            <a:rPr lang="zh-CN" altLang="en-US" b="0" i="0" dirty="0">
              <a:latin typeface="微软雅黑" panose="020B0503020204020204" pitchFamily="34" charset="-122"/>
              <a:ea typeface="微软雅黑" panose="020B0503020204020204" pitchFamily="34" charset="-122"/>
            </a:rPr>
            <a:t>，最后交给</a:t>
          </a:r>
          <a:r>
            <a:rPr lang="en-US" altLang="zh-CN" b="1" i="0" dirty="0">
              <a:latin typeface="微软雅黑" panose="020B0503020204020204" pitchFamily="34" charset="-122"/>
              <a:ea typeface="微软雅黑" panose="020B0503020204020204" pitchFamily="34" charset="-122"/>
            </a:rPr>
            <a:t>Proxy</a:t>
          </a:r>
          <a:r>
            <a:rPr lang="zh-CN" altLang="en-US" b="0" i="0" dirty="0">
              <a:latin typeface="微软雅黑" panose="020B0503020204020204" pitchFamily="34" charset="-122"/>
              <a:ea typeface="微软雅黑" panose="020B0503020204020204" pitchFamily="34" charset="-122"/>
            </a:rPr>
            <a:t>创建真正的代理实现类</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289"/>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289"/>
          <a:ext cx="7870154" cy="593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解析</a:t>
          </a:r>
          <a:r>
            <a:rPr lang="en-US" altLang="zh-CN" sz="900" kern="1200" dirty="0">
              <a:latin typeface="微软雅黑" panose="020B0503020204020204" pitchFamily="34" charset="-122"/>
              <a:ea typeface="微软雅黑" panose="020B0503020204020204" pitchFamily="34" charset="-122"/>
            </a:rPr>
            <a:t>@</a:t>
          </a:r>
          <a:r>
            <a:rPr lang="en-US" altLang="zh-CN" sz="900" kern="1200" dirty="0" err="1">
              <a:latin typeface="微软雅黑" panose="020B0503020204020204" pitchFamily="34" charset="-122"/>
              <a:ea typeface="微软雅黑" panose="020B0503020204020204" pitchFamily="34" charset="-122"/>
            </a:rPr>
            <a:t>FeignClient</a:t>
          </a:r>
          <a:r>
            <a:rPr lang="zh-CN" altLang="en-US" sz="900" kern="1200" dirty="0">
              <a:latin typeface="微软雅黑" panose="020B0503020204020204" pitchFamily="34" charset="-122"/>
              <a:ea typeface="微软雅黑" panose="020B0503020204020204" pitchFamily="34" charset="-122"/>
            </a:rPr>
            <a:t>入口在</a:t>
          </a:r>
          <a:r>
            <a:rPr lang="en-US" altLang="zh-CN" sz="900" kern="1200" dirty="0">
              <a:latin typeface="微软雅黑" panose="020B0503020204020204" pitchFamily="34" charset="-122"/>
              <a:ea typeface="微软雅黑" panose="020B0503020204020204" pitchFamily="34" charset="-122"/>
            </a:rPr>
            <a:t>@</a:t>
          </a:r>
          <a:r>
            <a:rPr lang="en-US" altLang="zh-CN" sz="900" kern="1200" dirty="0" err="1">
              <a:latin typeface="微软雅黑" panose="020B0503020204020204" pitchFamily="34" charset="-122"/>
              <a:ea typeface="微软雅黑" panose="020B0503020204020204" pitchFamily="34" charset="-122"/>
            </a:rPr>
            <a:t>EnableFeignClients</a:t>
          </a:r>
          <a:r>
            <a:rPr lang="zh-CN" altLang="en-US" sz="900" kern="1200" dirty="0">
              <a:latin typeface="微软雅黑" panose="020B0503020204020204" pitchFamily="34" charset="-122"/>
              <a:ea typeface="微软雅黑" panose="020B0503020204020204" pitchFamily="34" charset="-122"/>
            </a:rPr>
            <a:t>上，它可以配置一些</a:t>
          </a:r>
          <a:r>
            <a:rPr lang="en-US" altLang="zh-CN" sz="900" kern="1200" dirty="0">
              <a:latin typeface="微软雅黑" panose="020B0503020204020204" pitchFamily="34" charset="-122"/>
              <a:ea typeface="微软雅黑" panose="020B0503020204020204" pitchFamily="34" charset="-122"/>
            </a:rPr>
            <a:t>Feign</a:t>
          </a:r>
          <a:r>
            <a:rPr lang="zh-CN" altLang="en-US" sz="900" kern="1200" dirty="0">
              <a:latin typeface="微软雅黑" panose="020B0503020204020204" pitchFamily="34" charset="-122"/>
              <a:ea typeface="微软雅黑" panose="020B0503020204020204" pitchFamily="34" charset="-122"/>
            </a:rPr>
            <a:t>相关的全局配置，在它上面包含一个</a:t>
          </a:r>
          <a:r>
            <a:rPr lang="en-US" sz="900" b="0" i="0" kern="1200" dirty="0">
              <a:latin typeface="微软雅黑" panose="020B0503020204020204" pitchFamily="34" charset="-122"/>
              <a:ea typeface="微软雅黑" panose="020B0503020204020204" pitchFamily="34" charset="-122"/>
            </a:rPr>
            <a:t>@Import(</a:t>
          </a:r>
          <a:r>
            <a:rPr lang="en-US" sz="900" b="0" i="0" kern="1200" dirty="0" err="1">
              <a:latin typeface="微软雅黑" panose="020B0503020204020204" pitchFamily="34" charset="-122"/>
              <a:ea typeface="微软雅黑" panose="020B0503020204020204" pitchFamily="34" charset="-122"/>
            </a:rPr>
            <a:t>FeignClientsRegistrar.class</a:t>
          </a:r>
          <a:r>
            <a:rPr lang="en-US" sz="900" b="0" i="0" kern="1200" dirty="0">
              <a:latin typeface="微软雅黑" panose="020B0503020204020204" pitchFamily="34" charset="-122"/>
              <a:ea typeface="微软雅黑" panose="020B0503020204020204" pitchFamily="34" charset="-122"/>
            </a:rPr>
            <a:t>)</a:t>
          </a:r>
          <a:r>
            <a:rPr lang="en-US" sz="900" b="0" i="0" kern="1200" dirty="0" err="1">
              <a:latin typeface="微软雅黑" panose="020B0503020204020204" pitchFamily="34" charset="-122"/>
              <a:ea typeface="微软雅黑" panose="020B0503020204020204" pitchFamily="34" charset="-122"/>
            </a:rPr>
            <a:t>注解</a:t>
          </a:r>
          <a:r>
            <a:rPr lang="zh-CN" altLang="en-US" sz="900" b="0" i="0" kern="1200" dirty="0">
              <a:latin typeface="微软雅黑" panose="020B0503020204020204" pitchFamily="34" charset="-122"/>
              <a:ea typeface="微软雅黑" panose="020B0503020204020204" pitchFamily="34" charset="-122"/>
            </a:rPr>
            <a:t>，</a:t>
          </a:r>
          <a:r>
            <a:rPr lang="en-US" sz="900" b="0" i="0" kern="1200" dirty="0" err="1">
              <a:latin typeface="微软雅黑" panose="020B0503020204020204" pitchFamily="34" charset="-122"/>
              <a:ea typeface="微软雅黑" panose="020B0503020204020204" pitchFamily="34" charset="-122"/>
            </a:rPr>
            <a:t>FeignClientsRegistrar</a:t>
          </a:r>
          <a:r>
            <a:rPr lang="zh-CN" altLang="en-US" sz="900" b="0" i="0" kern="1200" dirty="0">
              <a:latin typeface="微软雅黑" panose="020B0503020204020204" pitchFamily="34" charset="-122"/>
              <a:ea typeface="微软雅黑" panose="020B0503020204020204" pitchFamily="34" charset="-122"/>
            </a:rPr>
            <a:t> 实现了接口 </a:t>
          </a:r>
          <a:r>
            <a:rPr lang="en-US" sz="900" b="0" i="0" kern="1200" dirty="0" err="1">
              <a:latin typeface="微软雅黑" panose="020B0503020204020204" pitchFamily="34" charset="-122"/>
              <a:ea typeface="微软雅黑" panose="020B0503020204020204" pitchFamily="34" charset="-122"/>
            </a:rPr>
            <a:t>ImportBeanDefinitionRegistrar</a:t>
          </a:r>
          <a:r>
            <a:rPr lang="zh-CN" altLang="en-US" sz="900" b="0" i="0" kern="1200" dirty="0">
              <a:latin typeface="微软雅黑" panose="020B0503020204020204" pitchFamily="34" charset="-122"/>
              <a:ea typeface="微软雅黑" panose="020B0503020204020204" pitchFamily="34" charset="-122"/>
            </a:rPr>
            <a:t>。在容器启动时会调用它实现的</a:t>
          </a:r>
          <a:r>
            <a:rPr lang="en-US" sz="900" b="0" i="0" kern="1200" dirty="0" err="1">
              <a:latin typeface="微软雅黑" panose="020B0503020204020204" pitchFamily="34" charset="-122"/>
              <a:ea typeface="微软雅黑" panose="020B0503020204020204" pitchFamily="34" charset="-122"/>
            </a:rPr>
            <a:t>registerBeanDefinitions方法</a:t>
          </a:r>
          <a:r>
            <a:rPr lang="zh-CN" altLang="en-US" sz="900" b="0" i="0" kern="1200" dirty="0">
              <a:latin typeface="微软雅黑" panose="020B0503020204020204" pitchFamily="34" charset="-122"/>
              <a:ea typeface="微软雅黑" panose="020B0503020204020204" pitchFamily="34" charset="-122"/>
            </a:rPr>
            <a:t>，这里主要是拿到对应</a:t>
          </a:r>
          <a:r>
            <a:rPr lang="en-US" altLang="zh-CN" sz="900" b="0" i="0" kern="1200" dirty="0">
              <a:latin typeface="微软雅黑" panose="020B0503020204020204" pitchFamily="34" charset="-122"/>
              <a:ea typeface="微软雅黑" panose="020B0503020204020204" pitchFamily="34" charset="-122"/>
            </a:rPr>
            <a:t>@</a:t>
          </a:r>
          <a:r>
            <a:rPr lang="en-US" altLang="zh-CN" sz="900" b="0" i="0" kern="1200" dirty="0" err="1">
              <a:latin typeface="微软雅黑" panose="020B0503020204020204" pitchFamily="34" charset="-122"/>
              <a:ea typeface="微软雅黑" panose="020B0503020204020204" pitchFamily="34" charset="-122"/>
            </a:rPr>
            <a:t>FeignClient</a:t>
          </a:r>
          <a:r>
            <a:rPr lang="zh-CN" altLang="en-US" sz="900" b="0" i="0" kern="1200" dirty="0">
              <a:latin typeface="微软雅黑" panose="020B0503020204020204" pitchFamily="34" charset="-122"/>
              <a:ea typeface="微软雅黑" panose="020B0503020204020204" pitchFamily="34" charset="-122"/>
            </a:rPr>
            <a:t>注解的类和相关配置项，生成对应的</a:t>
          </a:r>
          <a:r>
            <a:rPr lang="en-US" sz="900" b="0" i="0" kern="1200" dirty="0" err="1">
              <a:latin typeface="微软雅黑" panose="020B0503020204020204" pitchFamily="34" charset="-122"/>
              <a:ea typeface="微软雅黑" panose="020B0503020204020204" pitchFamily="34" charset="-122"/>
            </a:rPr>
            <a:t>FeignClientFactoryBean工厂Bean</a:t>
          </a:r>
          <a:endParaRPr lang="zh-CN" sz="900" kern="1200" dirty="0">
            <a:latin typeface="微软雅黑" panose="020B0503020204020204" pitchFamily="34" charset="-122"/>
            <a:ea typeface="微软雅黑" panose="020B0503020204020204" pitchFamily="34" charset="-122"/>
          </a:endParaRPr>
        </a:p>
      </dsp:txBody>
      <dsp:txXfrm>
        <a:off x="0" y="289"/>
        <a:ext cx="7870154" cy="5932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5046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68045"/>
          <a:ext cx="7870154" cy="530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zh-CN" altLang="en-US" sz="1000" kern="1200" dirty="0">
              <a:latin typeface="微软雅黑" panose="020B0503020204020204" pitchFamily="34" charset="-122"/>
              <a:ea typeface="微软雅黑" panose="020B0503020204020204" pitchFamily="34" charset="-122"/>
            </a:rPr>
            <a:t>这里是在容器</a:t>
          </a:r>
          <a:r>
            <a:rPr lang="en-US" altLang="zh-CN" sz="1000" kern="1200" dirty="0">
              <a:latin typeface="微软雅黑" panose="020B0503020204020204" pitchFamily="34" charset="-122"/>
              <a:ea typeface="微软雅黑" panose="020B0503020204020204" pitchFamily="34" charset="-122"/>
            </a:rPr>
            <a:t>refresh</a:t>
          </a:r>
          <a:r>
            <a:rPr lang="zh-CN" altLang="en-US" sz="1000" kern="1200" dirty="0">
              <a:latin typeface="微软雅黑" panose="020B0503020204020204" pitchFamily="34" charset="-122"/>
              <a:ea typeface="微软雅黑" panose="020B0503020204020204" pitchFamily="34" charset="-122"/>
            </a:rPr>
            <a:t>注入</a:t>
          </a:r>
          <a:r>
            <a:rPr lang="en-US" altLang="zh-CN" sz="1000" kern="1200" dirty="0">
              <a:latin typeface="微软雅黑" panose="020B0503020204020204" pitchFamily="34" charset="-122"/>
              <a:ea typeface="微软雅黑" panose="020B0503020204020204" pitchFamily="34" charset="-122"/>
            </a:rPr>
            <a:t>Bean</a:t>
          </a:r>
          <a:r>
            <a:rPr lang="zh-CN" altLang="en-US" sz="1000" kern="1200" dirty="0">
              <a:latin typeface="微软雅黑" panose="020B0503020204020204" pitchFamily="34" charset="-122"/>
              <a:ea typeface="微软雅黑" panose="020B0503020204020204" pitchFamily="34" charset="-122"/>
            </a:rPr>
            <a:t>实例时触发，当</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容器发现注入的是一个</a:t>
          </a:r>
          <a:r>
            <a:rPr lang="en-US" sz="1000" b="0" i="0" kern="1200" dirty="0" err="1">
              <a:latin typeface="微软雅黑" panose="020B0503020204020204" pitchFamily="34" charset="-122"/>
              <a:ea typeface="微软雅黑" panose="020B0503020204020204" pitchFamily="34" charset="-122"/>
            </a:rPr>
            <a:t>FactoryBean则会调用其getObject方法</a:t>
          </a:r>
          <a:r>
            <a:rPr lang="zh-CN" altLang="en-US" sz="1000" b="0" i="0" kern="1200" dirty="0">
              <a:latin typeface="微软雅黑" panose="020B0503020204020204" pitchFamily="34" charset="-122"/>
              <a:ea typeface="微软雅黑" panose="020B0503020204020204" pitchFamily="34" charset="-122"/>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10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68045"/>
        <a:ext cx="7870154" cy="5304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6245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84212"/>
          <a:ext cx="7870154" cy="656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代理类），拿到</a:t>
          </a:r>
          <a:r>
            <a:rPr lang="en-US" altLang="zh-CN" sz="1000" kern="1200" dirty="0" err="1">
              <a:latin typeface="微软雅黑" panose="020B0503020204020204" pitchFamily="34" charset="-122"/>
              <a:ea typeface="微软雅黑" panose="020B0503020204020204" pitchFamily="34" charset="-122"/>
            </a:rPr>
            <a:t>url</a:t>
          </a:r>
          <a:r>
            <a:rPr lang="zh-CN" altLang="en-US" sz="1000" kern="1200" dirty="0">
              <a:latin typeface="微软雅黑" panose="020B0503020204020204" pitchFamily="34" charset="-122"/>
              <a:ea typeface="微软雅黑" panose="020B0503020204020204" pitchFamily="34" charset="-122"/>
            </a:rPr>
            <a:t>后会从容器中拿到</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主要分为三类，缺省情况下会使用</a:t>
          </a:r>
          <a:r>
            <a:rPr lang="en-US" sz="1000" kern="1200" dirty="0" err="1">
              <a:latin typeface="微软雅黑" panose="020B0503020204020204" pitchFamily="34" charset="-122"/>
              <a:ea typeface="微软雅黑" panose="020B0503020204020204" pitchFamily="34" charset="-122"/>
            </a:rPr>
            <a:t>Default实现</a:t>
          </a:r>
          <a:r>
            <a:rPr lang="zh-CN" altLang="en-US" sz="1000" kern="1200" dirty="0">
              <a:latin typeface="微软雅黑" panose="020B0503020204020204" pitchFamily="34" charset="-122"/>
              <a:ea typeface="微软雅黑" panose="020B0503020204020204" pitchFamily="34" charset="-122"/>
            </a:rPr>
            <a:t>，如果项目中引入了</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，并且开启了</a:t>
          </a:r>
          <a:r>
            <a:rPr lang="en-US" sz="1000" kern="1200" dirty="0" err="1">
              <a:latin typeface="微软雅黑" panose="020B0503020204020204" pitchFamily="34" charset="-122"/>
              <a:ea typeface="微软雅黑" panose="020B0503020204020204" pitchFamily="34" charset="-122"/>
            </a:rPr>
            <a:t>feign.httpclient.enable</a:t>
          </a:r>
          <a:r>
            <a:rPr lang="en-US"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默认</a:t>
          </a:r>
          <a:r>
            <a:rPr lang="en-US" altLang="zh-CN" sz="1000" kern="1200" dirty="0">
              <a:latin typeface="微软雅黑" panose="020B0503020204020204" pitchFamily="34" charset="-122"/>
              <a:ea typeface="微软雅黑" panose="020B0503020204020204" pitchFamily="34" charset="-122"/>
            </a:rPr>
            <a:t>true)</a:t>
          </a:r>
          <a:r>
            <a:rPr lang="en-US" sz="1000" kern="1200" dirty="0" err="1">
              <a:latin typeface="微软雅黑" panose="020B0503020204020204" pitchFamily="34" charset="-122"/>
              <a:ea typeface="微软雅黑" panose="020B0503020204020204" pitchFamily="34" charset="-122"/>
            </a:rPr>
            <a:t>则Feign会使用</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okHttp</a:t>
          </a:r>
          <a:r>
            <a:rPr lang="zh-CN" altLang="en-US" sz="1000" kern="1200" dirty="0">
              <a:latin typeface="微软雅黑" panose="020B0503020204020204" pitchFamily="34" charset="-122"/>
              <a:ea typeface="微软雅黑" panose="020B0503020204020204" pitchFamily="34" charset="-122"/>
            </a:rPr>
            <a:t>同理。接着</a:t>
          </a:r>
          <a:r>
            <a:rPr lang="en-US" altLang="zh-CN" sz="1000" kern="1200" dirty="0">
              <a:latin typeface="微软雅黑" panose="020B0503020204020204" pitchFamily="34" charset="-122"/>
              <a:ea typeface="微软雅黑" panose="020B0503020204020204" pitchFamily="34" charset="-122"/>
            </a:rPr>
            <a:t>Builder</a:t>
          </a:r>
          <a:r>
            <a:rPr lang="zh-CN" altLang="en-US" sz="1000" kern="1200" dirty="0">
              <a:latin typeface="微软雅黑" panose="020B0503020204020204" pitchFamily="34" charset="-122"/>
              <a:ea typeface="微软雅黑" panose="020B0503020204020204" pitchFamily="34" charset="-122"/>
            </a:rPr>
            <a:t>会拿到</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84212"/>
        <a:ext cx="7870154" cy="65647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3426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399"/>
          <a:ext cx="7926515" cy="817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构造代理对象。其中，</a:t>
          </a:r>
          <a:r>
            <a:rPr lang="en-US" sz="1000" kern="1200" dirty="0" err="1">
              <a:latin typeface="微软雅黑" panose="020B0503020204020204" pitchFamily="34" charset="-122"/>
              <a:ea typeface="微软雅黑" panose="020B0503020204020204" pitchFamily="34" charset="-122"/>
            </a:rPr>
            <a:t>ParseHandlersByName负责将</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的每一个接口方法成为</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InvocationHandlerFactory</a:t>
          </a:r>
          <a:r>
            <a:rPr lang="zh-CN" altLang="en-US" sz="1000" kern="1200" dirty="0">
              <a:latin typeface="微软雅黑" panose="020B0503020204020204" pitchFamily="34" charset="-122"/>
              <a:ea typeface="微软雅黑" panose="020B0503020204020204" pitchFamily="34" charset="-122"/>
            </a:rPr>
            <a:t>负责将解析好的</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组装起来构造</a:t>
          </a:r>
          <a:r>
            <a:rPr lang="en-US" altLang="zh-CN" sz="1000" kern="1200" dirty="0" err="1">
              <a:latin typeface="微软雅黑" panose="020B0503020204020204" pitchFamily="34" charset="-122"/>
              <a:ea typeface="微软雅黑" panose="020B0503020204020204" pitchFamily="34" charset="-122"/>
            </a:rPr>
            <a:t>InvocationHandler</a:t>
          </a:r>
          <a:r>
            <a:rPr lang="zh-CN" altLang="en-US" sz="1000" kern="1200" dirty="0">
              <a:latin typeface="微软雅黑" panose="020B0503020204020204" pitchFamily="34" charset="-122"/>
              <a:ea typeface="微软雅黑" panose="020B0503020204020204" pitchFamily="34" charset="-122"/>
            </a:rPr>
            <a:t>即代理方法执行器。构造得到的代理类，最终会注入</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容器里供业务调用</a:t>
          </a:r>
          <a:endParaRPr lang="en-US" altLang="zh-CN" sz="1000" kern="1200" dirty="0">
            <a:latin typeface="微软雅黑" panose="020B0503020204020204" pitchFamily="34" charset="-122"/>
            <a:ea typeface="微软雅黑" panose="020B0503020204020204" pitchFamily="34" charset="-122"/>
          </a:endParaRPr>
        </a:p>
      </dsp:txBody>
      <dsp:txXfrm>
        <a:off x="0" y="399"/>
        <a:ext cx="7926515" cy="8179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2506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33794"/>
          <a:ext cx="7870154" cy="263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1200" b="1" i="0" kern="1200" dirty="0" err="1">
              <a:latin typeface="微软雅黑" panose="020B0503020204020204" pitchFamily="34" charset="-122"/>
              <a:ea typeface="微软雅黑" panose="020B0503020204020204" pitchFamily="34" charset="-122"/>
            </a:rPr>
            <a:t>SynchronousMethodHandler</a:t>
          </a:r>
          <a:r>
            <a:rPr lang="en-US" sz="1200" b="0" i="0" kern="1200" dirty="0" err="1">
              <a:latin typeface="微软雅黑" panose="020B0503020204020204" pitchFamily="34" charset="-122"/>
              <a:ea typeface="微软雅黑" panose="020B0503020204020204" pitchFamily="34" charset="-122"/>
            </a:rPr>
            <a:t>中</a:t>
          </a:r>
          <a:r>
            <a:rPr lang="zh-CN" altLang="en-US" sz="1200" b="0" i="0" kern="1200" dirty="0">
              <a:latin typeface="微软雅黑" panose="020B0503020204020204" pitchFamily="34" charset="-122"/>
              <a:ea typeface="微软雅黑" panose="020B0503020204020204" pitchFamily="34" charset="-122"/>
            </a:rPr>
            <a:t>，同步方法</a:t>
          </a:r>
          <a:r>
            <a:rPr lang="zh-CN" altLang="en-US" sz="12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执行器逻辑比较复杂，</a:t>
          </a:r>
          <a:r>
            <a:rPr lang="zh-CN" altLang="en-US" sz="1200" b="0" i="0" kern="1200" dirty="0">
              <a:latin typeface="微软雅黑" panose="020B0503020204020204" pitchFamily="34" charset="-122"/>
              <a:ea typeface="微软雅黑" panose="020B0503020204020204" pitchFamily="34" charset="-122"/>
            </a:rPr>
            <a:t>主要简化分为三步：准备参数、发送请求、解析结果</a:t>
          </a:r>
          <a:endParaRPr lang="en-US" altLang="zh-CN" sz="1200" b="0" i="0" kern="1200" dirty="0">
            <a:latin typeface="微软雅黑" panose="020B0503020204020204" pitchFamily="34" charset="-122"/>
            <a:ea typeface="微软雅黑" panose="020B0503020204020204" pitchFamily="34" charset="-122"/>
          </a:endParaRPr>
        </a:p>
      </dsp:txBody>
      <dsp:txXfrm>
        <a:off x="0" y="33794"/>
        <a:ext cx="7870154" cy="2634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altLang="en-US"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438"/>
          <a:ext cx="7990564" cy="89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sp:txBody>
      <dsp:txXfrm>
        <a:off x="0" y="438"/>
        <a:ext cx="7990564" cy="8994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610"/>
          <a:ext cx="7990564" cy="62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610"/>
        <a:ext cx="7990564" cy="62534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是一个封装框架，调优最终还是对底层</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调优，</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默认情况下会使用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发起请求，</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JDK</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原生的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是没有连接池等配置的，</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使用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建立连接且每次请求都建立一个新的连接，建议这里使用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ApacheHttpClient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或者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OkHttp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连接池优化调用的效率</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前面我们说到了</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的相关基础配置，还有一部分配置是针对于全局的调优配置，比如连接池大小、每个连接路由大小等配置，这类配置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帮我们写好了配置类和注解</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ConditionalOnMissingBean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，在引入对应的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jar</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包时，</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会自动装配入对应的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。自动装配的部分，可以查阅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FeignAutoConfiguration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449"/>
          <a:ext cx="7990564" cy="460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假设针对以下场景，想想连接池应该怎么配置？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449"/>
        <a:ext cx="7990564" cy="46041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altLang="en-US"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89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0" kern="1200" dirty="0">
              <a:latin typeface="微软雅黑" panose="020B0503020204020204" pitchFamily="34" charset="-122"/>
              <a:ea typeface="微软雅黑" panose="020B0503020204020204" pitchFamily="34" charset="-122"/>
            </a:rPr>
            <a:t>Template</a:t>
          </a:r>
          <a:r>
            <a:rPr lang="zh-CN" altLang="en-US" sz="1200" b="0" i="0" kern="1200" dirty="0">
              <a:latin typeface="微软雅黑" panose="020B0503020204020204" pitchFamily="34" charset="-122"/>
              <a:ea typeface="微软雅黑" panose="020B0503020204020204" pitchFamily="34" charset="-122"/>
            </a:rPr>
            <a:t>负责对模版语法的解析、</a:t>
          </a:r>
          <a:r>
            <a:rPr lang="en-US" sz="1200" b="1" i="0" kern="1200" dirty="0">
              <a:latin typeface="微软雅黑" panose="020B0503020204020204" pitchFamily="34" charset="-122"/>
              <a:ea typeface="微软雅黑" panose="020B0503020204020204" pitchFamily="34" charset="-122"/>
            </a:rPr>
            <a:t>Target</a:t>
          </a:r>
          <a:r>
            <a:rPr lang="zh-CN" altLang="en-US" sz="1200" b="0" i="0" kern="1200" dirty="0">
              <a:latin typeface="微软雅黑" panose="020B0503020204020204" pitchFamily="34" charset="-122"/>
              <a:ea typeface="微软雅黑" panose="020B0503020204020204" pitchFamily="34" charset="-122"/>
            </a:rPr>
            <a:t>代理着接口并且把</a:t>
          </a:r>
          <a:r>
            <a:rPr lang="en-US" sz="1200" b="0" i="0" kern="1200" dirty="0" err="1">
              <a:latin typeface="微软雅黑" panose="020B0503020204020204" pitchFamily="34" charset="-122"/>
              <a:ea typeface="微软雅黑" panose="020B0503020204020204" pitchFamily="34" charset="-122"/>
            </a:rPr>
            <a:t>RequestTemplate</a:t>
          </a:r>
          <a:r>
            <a:rPr lang="zh-CN" altLang="en-US" sz="1200" b="0" i="0" kern="1200" dirty="0">
              <a:latin typeface="微软雅黑" panose="020B0503020204020204" pitchFamily="34" charset="-122"/>
              <a:ea typeface="微软雅黑" panose="020B0503020204020204" pitchFamily="34" charset="-122"/>
            </a:rPr>
            <a:t>转为</a:t>
          </a:r>
          <a:r>
            <a:rPr lang="en-US" sz="1200" b="0" i="0" kern="1200" dirty="0" err="1">
              <a:latin typeface="微软雅黑" panose="020B0503020204020204" pitchFamily="34" charset="-122"/>
              <a:ea typeface="微软雅黑" panose="020B0503020204020204" pitchFamily="34" charset="-122"/>
            </a:rPr>
            <a:t>Request、</a:t>
          </a:r>
          <a:r>
            <a:rPr lang="en-US" sz="1200" b="1" i="0" kern="1200" dirty="0" err="1">
              <a:latin typeface="微软雅黑" panose="020B0503020204020204" pitchFamily="34" charset="-122"/>
              <a:ea typeface="微软雅黑" panose="020B0503020204020204" pitchFamily="34" charset="-122"/>
            </a:rPr>
            <a:t>Client</a:t>
          </a:r>
          <a:r>
            <a:rPr lang="zh-CN" altLang="en-US" sz="1200" b="0" i="0" kern="1200" dirty="0">
              <a:latin typeface="微软雅黑" panose="020B0503020204020204" pitchFamily="34" charset="-122"/>
              <a:ea typeface="微软雅黑" panose="020B0503020204020204" pitchFamily="34" charset="-122"/>
            </a:rPr>
            <a:t>负责把</a:t>
          </a:r>
          <a:r>
            <a:rPr lang="en-US" altLang="zh-CN" sz="1200" b="0" i="0" kern="1200" dirty="0">
              <a:latin typeface="微软雅黑" panose="020B0503020204020204" pitchFamily="34" charset="-122"/>
              <a:ea typeface="微软雅黑" panose="020B0503020204020204" pitchFamily="34" charset="-122"/>
            </a:rPr>
            <a:t>Request</a:t>
          </a:r>
          <a:r>
            <a:rPr lang="zh-CN" altLang="en-US" sz="1200" b="0" i="0" kern="1200" dirty="0">
              <a:latin typeface="微软雅黑" panose="020B0503020204020204" pitchFamily="34" charset="-122"/>
              <a:ea typeface="微软雅黑" panose="020B0503020204020204" pitchFamily="34" charset="-122"/>
            </a:rPr>
            <a:t>通过</a:t>
          </a:r>
          <a:r>
            <a:rPr lang="en-US" altLang="zh-CN" sz="1200" b="0" i="0" kern="1200" dirty="0">
              <a:latin typeface="微软雅黑" panose="020B0503020204020204" pitchFamily="34" charset="-122"/>
              <a:ea typeface="微软雅黑" panose="020B0503020204020204" pitchFamily="34" charset="-122"/>
            </a:rPr>
            <a:t>Http</a:t>
          </a:r>
          <a:r>
            <a:rPr lang="zh-CN" altLang="en-US" sz="1200" b="0" i="0" kern="1200" dirty="0">
              <a:latin typeface="微软雅黑" panose="020B0503020204020204" pitchFamily="34" charset="-122"/>
              <a:ea typeface="微软雅黑" panose="020B0503020204020204" pitchFamily="34" charset="-122"/>
            </a:rPr>
            <a:t>请求发送出去、</a:t>
          </a:r>
          <a:r>
            <a:rPr lang="en-US" sz="1200" b="1" i="0" kern="1200" dirty="0" err="1">
              <a:latin typeface="微软雅黑" panose="020B0503020204020204" pitchFamily="34" charset="-122"/>
              <a:ea typeface="微软雅黑" panose="020B0503020204020204" pitchFamily="34" charset="-122"/>
            </a:rPr>
            <a:t>Retryer</a:t>
          </a:r>
          <a:r>
            <a:rPr lang="zh-CN" altLang="en-US" sz="1200" b="0" i="0" kern="1200" dirty="0">
              <a:latin typeface="微软雅黑" panose="020B0503020204020204" pitchFamily="34" charset="-122"/>
              <a:ea typeface="微软雅黑" panose="020B0503020204020204" pitchFamily="34" charset="-122"/>
            </a:rPr>
            <a:t>负责失败重试逻辑，其中还有</a:t>
          </a:r>
          <a:r>
            <a:rPr lang="en-US" altLang="zh-CN" sz="1200" b="1" i="0" kern="1200" dirty="0">
              <a:latin typeface="微软雅黑" panose="020B0503020204020204" pitchFamily="34" charset="-122"/>
              <a:ea typeface="微软雅黑" panose="020B0503020204020204" pitchFamily="34" charset="-122"/>
            </a:rPr>
            <a:t>Encode</a:t>
          </a:r>
          <a:r>
            <a:rPr lang="zh-CN" altLang="en-US" sz="1200" b="0" i="0" kern="1200" dirty="0">
              <a:latin typeface="微软雅黑" panose="020B0503020204020204" pitchFamily="34" charset="-122"/>
              <a:ea typeface="微软雅黑" panose="020B0503020204020204" pitchFamily="34" charset="-122"/>
            </a:rPr>
            <a:t>负责处理没有</a:t>
          </a:r>
          <a:r>
            <a:rPr lang="en-US" altLang="zh-CN" sz="1200" b="0" i="0" kern="1200" dirty="0">
              <a:latin typeface="微软雅黑" panose="020B0503020204020204" pitchFamily="34" charset="-122"/>
              <a:ea typeface="微软雅黑" panose="020B0503020204020204" pitchFamily="34" charset="-122"/>
            </a:rPr>
            <a:t>@Parm</a:t>
          </a:r>
          <a:r>
            <a:rPr lang="zh-CN" altLang="en-US" sz="1200" b="0" i="0" kern="1200" dirty="0">
              <a:latin typeface="微软雅黑" panose="020B0503020204020204" pitchFamily="34" charset="-122"/>
              <a:ea typeface="微软雅黑" panose="020B0503020204020204" pitchFamily="34" charset="-122"/>
            </a:rPr>
            <a:t>注解的请求编码、解码器</a:t>
          </a:r>
          <a:r>
            <a:rPr lang="en-US" altLang="zh-CN" sz="1200" b="1" i="0" kern="1200" dirty="0">
              <a:latin typeface="微软雅黑" panose="020B0503020204020204" pitchFamily="34" charset="-122"/>
              <a:ea typeface="微软雅黑" panose="020B0503020204020204" pitchFamily="34" charset="-122"/>
            </a:rPr>
            <a:t>Decoder</a:t>
          </a:r>
          <a:r>
            <a:rPr lang="zh-CN" altLang="en-US" sz="1200" b="0" i="0" kern="1200" dirty="0">
              <a:latin typeface="微软雅黑" panose="020B0503020204020204" pitchFamily="34" charset="-122"/>
              <a:ea typeface="微软雅黑" panose="020B0503020204020204" pitchFamily="34" charset="-122"/>
            </a:rPr>
            <a:t>用于解析</a:t>
          </a:r>
          <a:r>
            <a:rPr lang="en-US" altLang="zh-CN" sz="1200" b="0" i="0" kern="1200" dirty="0">
              <a:latin typeface="微软雅黑" panose="020B0503020204020204" pitchFamily="34" charset="-122"/>
              <a:ea typeface="微软雅黑" panose="020B0503020204020204" pitchFamily="34" charset="-122"/>
            </a:rPr>
            <a:t>Http</a:t>
          </a:r>
          <a:r>
            <a:rPr lang="zh-CN" altLang="en-US" sz="1200" b="0" i="0" kern="1200" dirty="0">
              <a:latin typeface="微软雅黑" panose="020B0503020204020204" pitchFamily="34" charset="-122"/>
              <a:ea typeface="微软雅黑" panose="020B0503020204020204" pitchFamily="34" charset="-122"/>
            </a:rPr>
            <a:t>请求的响应，提取有用的信息数据。</a:t>
          </a:r>
          <a:endParaRPr lang="zh-CN" sz="1200" kern="1200" dirty="0">
            <a:latin typeface="微软雅黑" panose="020B0503020204020204" pitchFamily="34" charset="-122"/>
            <a:ea typeface="微软雅黑" panose="020B0503020204020204" pitchFamily="34" charset="-122"/>
          </a:endParaRPr>
        </a:p>
      </dsp:txBody>
      <dsp:txXfrm>
        <a:off x="0" y="0"/>
        <a:ext cx="7870154" cy="890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744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zh-CN" altLang="en-US" sz="1100" b="0" i="0" kern="1200" dirty="0">
              <a:latin typeface="微软雅黑" panose="020B0503020204020204" pitchFamily="34" charset="-122"/>
              <a:ea typeface="微软雅黑" panose="020B0503020204020204" pitchFamily="34" charset="-122"/>
            </a:rPr>
            <a:t>除去在执行中工作的模块还一些在初始化工作的模块：</a:t>
          </a:r>
          <a:r>
            <a:rPr lang="en-US" sz="1100" b="1" i="0" kern="1200" dirty="0">
              <a:latin typeface="微软雅黑" panose="020B0503020204020204" pitchFamily="34" charset="-122"/>
              <a:ea typeface="微软雅黑" panose="020B0503020204020204" pitchFamily="34" charset="-122"/>
            </a:rPr>
            <a:t>Contract</a:t>
          </a:r>
          <a:r>
            <a:rPr lang="zh-CN" altLang="en-US" sz="1100" b="0" i="0" kern="1200" dirty="0">
              <a:latin typeface="微软雅黑" panose="020B0503020204020204" pitchFamily="34" charset="-122"/>
              <a:ea typeface="微软雅黑" panose="020B0503020204020204" pitchFamily="34" charset="-122"/>
            </a:rPr>
            <a:t>在启动时读取接口上的有用信息封装成</a:t>
          </a:r>
          <a:r>
            <a:rPr lang="en-US" altLang="en-US" sz="1100" b="0" i="0" kern="1200" dirty="0" err="1">
              <a:latin typeface="微软雅黑" panose="020B0503020204020204" pitchFamily="34" charset="-122"/>
              <a:ea typeface="微软雅黑" panose="020B0503020204020204" pitchFamily="34" charset="-122"/>
            </a:rPr>
            <a:t>MethodMetadata</a:t>
          </a:r>
          <a:r>
            <a:rPr lang="zh-CN" altLang="en-US" sz="1100" b="0" i="0" kern="1200" dirty="0">
              <a:latin typeface="微软雅黑" panose="020B0503020204020204" pitchFamily="34" charset="-122"/>
              <a:ea typeface="微软雅黑" panose="020B0503020204020204" pitchFamily="34" charset="-122"/>
            </a:rPr>
            <a:t>，它包装成同步方法执行器</a:t>
          </a:r>
          <a:r>
            <a:rPr lang="en-US" altLang="en-US" sz="1100" b="1" i="0" kern="1200" dirty="0" err="1">
              <a:latin typeface="微软雅黑" panose="020B0503020204020204" pitchFamily="34" charset="-122"/>
              <a:ea typeface="微软雅黑" panose="020B0503020204020204" pitchFamily="34" charset="-122"/>
            </a:rPr>
            <a:t>SynchronousMethodHandler</a:t>
          </a:r>
          <a:r>
            <a:rPr lang="zh-CN" altLang="en-US" sz="1100" b="0" i="0" kern="1200" dirty="0">
              <a:latin typeface="微软雅黑" panose="020B0503020204020204" pitchFamily="34" charset="-122"/>
              <a:ea typeface="微软雅黑" panose="020B0503020204020204" pitchFamily="34" charset="-122"/>
            </a:rPr>
            <a:t>，最后通过</a:t>
          </a:r>
          <a:r>
            <a:rPr lang="en-US" sz="1100" b="1" i="0" kern="1200" dirty="0" err="1">
              <a:latin typeface="微软雅黑" panose="020B0503020204020204" pitchFamily="34" charset="-122"/>
              <a:ea typeface="微软雅黑" panose="020B0503020204020204" pitchFamily="34" charset="-122"/>
            </a:rPr>
            <a:t>InvocationHandlerFactory</a:t>
          </a:r>
          <a:r>
            <a:rPr lang="zh-CN" altLang="en-US" sz="1100" b="0" i="0" kern="1200" dirty="0">
              <a:latin typeface="微软雅黑" panose="020B0503020204020204" pitchFamily="34" charset="-122"/>
              <a:ea typeface="微软雅黑" panose="020B0503020204020204" pitchFamily="34" charset="-122"/>
            </a:rPr>
            <a:t>组装一个</a:t>
          </a:r>
          <a:r>
            <a:rPr lang="en-US" altLang="zh-CN" sz="1100" b="0" i="0" kern="1200" dirty="0">
              <a:latin typeface="微软雅黑" panose="020B0503020204020204" pitchFamily="34" charset="-122"/>
              <a:ea typeface="微软雅黑" panose="020B0503020204020204" pitchFamily="34" charset="-122"/>
            </a:rPr>
            <a:t>Feign</a:t>
          </a:r>
          <a:r>
            <a:rPr lang="zh-CN" altLang="en-US" sz="1100" b="0" i="0" kern="1200" dirty="0">
              <a:latin typeface="微软雅黑" panose="020B0503020204020204" pitchFamily="34" charset="-122"/>
              <a:ea typeface="微软雅黑" panose="020B0503020204020204" pitchFamily="34" charset="-122"/>
            </a:rPr>
            <a:t>所有</a:t>
          </a:r>
          <a:r>
            <a:rPr lang="en-US" sz="1100" b="1" i="0" kern="1200" dirty="0" err="1">
              <a:latin typeface="微软雅黑" panose="020B0503020204020204" pitchFamily="34" charset="-122"/>
              <a:ea typeface="微软雅黑" panose="020B0503020204020204" pitchFamily="34" charset="-122"/>
            </a:rPr>
            <a:t>MethodHandler</a:t>
          </a:r>
          <a:r>
            <a:rPr lang="zh-CN" altLang="en-US" sz="1100" b="0" i="0" kern="1200" dirty="0">
              <a:latin typeface="微软雅黑" panose="020B0503020204020204" pitchFamily="34" charset="-122"/>
              <a:ea typeface="微软雅黑" panose="020B0503020204020204" pitchFamily="34" charset="-122"/>
            </a:rPr>
            <a:t>创建调用器</a:t>
          </a:r>
          <a:r>
            <a:rPr lang="en-US" altLang="zh-CN" sz="1100" b="1" i="0" kern="1200" dirty="0" err="1">
              <a:latin typeface="微软雅黑" panose="020B0503020204020204" pitchFamily="34" charset="-122"/>
              <a:ea typeface="微软雅黑" panose="020B0503020204020204" pitchFamily="34" charset="-122"/>
            </a:rPr>
            <a:t>InvocationHandler</a:t>
          </a:r>
          <a:r>
            <a:rPr lang="zh-CN" altLang="en-US" sz="1100" b="0" i="0" kern="1200" dirty="0">
              <a:latin typeface="微软雅黑" panose="020B0503020204020204" pitchFamily="34" charset="-122"/>
              <a:ea typeface="微软雅黑" panose="020B0503020204020204" pitchFamily="34" charset="-122"/>
            </a:rPr>
            <a:t>，最后交给</a:t>
          </a:r>
          <a:r>
            <a:rPr lang="en-US" altLang="zh-CN" sz="1100" b="1" i="0" kern="1200" dirty="0">
              <a:latin typeface="微软雅黑" panose="020B0503020204020204" pitchFamily="34" charset="-122"/>
              <a:ea typeface="微软雅黑" panose="020B0503020204020204" pitchFamily="34" charset="-122"/>
            </a:rPr>
            <a:t>Proxy</a:t>
          </a:r>
          <a:r>
            <a:rPr lang="zh-CN" altLang="en-US" sz="1100" b="0" i="0" kern="1200" dirty="0">
              <a:latin typeface="微软雅黑" panose="020B0503020204020204" pitchFamily="34" charset="-122"/>
              <a:ea typeface="微软雅黑" panose="020B0503020204020204" pitchFamily="34" charset="-122"/>
            </a:rPr>
            <a:t>创建真正的代理实现类</a:t>
          </a:r>
          <a:endParaRPr lang="zh-CN" sz="1100" kern="1200" dirty="0">
            <a:latin typeface="微软雅黑" panose="020B0503020204020204" pitchFamily="34" charset="-122"/>
            <a:ea typeface="微软雅黑" panose="020B0503020204020204" pitchFamily="34" charset="-122"/>
          </a:endParaRPr>
        </a:p>
      </dsp:txBody>
      <dsp:txXfrm>
        <a:off x="0" y="0"/>
        <a:ext cx="7870154" cy="7441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617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718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272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流程图链接 </a:t>
            </a:r>
            <a:r>
              <a:rPr lang="en-US" altLang="zh-CN" dirty="0"/>
              <a:t>https://</a:t>
            </a:r>
            <a:r>
              <a:rPr lang="en-US" altLang="zh-CN" dirty="0" err="1"/>
              <a:t>www.processon.com</a:t>
            </a:r>
            <a:r>
              <a:rPr lang="en-US" altLang="zh-CN" dirty="0"/>
              <a:t>/view/link/6098d827e401fd459270dc2f</a:t>
            </a:r>
          </a:p>
          <a:p>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在</a:t>
            </a:r>
            <a:r>
              <a:rPr lang="en-US" altLang="zh-CN" sz="1100" b="0" i="0" u="none" strike="noStrike" cap="none" dirty="0">
                <a:solidFill>
                  <a:srgbClr val="000000"/>
                </a:solidFill>
                <a:effectLst/>
                <a:latin typeface="Arial"/>
                <a:ea typeface="Arial"/>
                <a:cs typeface="Arial"/>
                <a:sym typeface="Arial"/>
              </a:rPr>
              <a:t>Spring</a:t>
            </a:r>
            <a:r>
              <a:rPr lang="zh-CN" altLang="en-US" sz="1100" b="0" i="0" u="none" strike="noStrike" cap="none" dirty="0">
                <a:solidFill>
                  <a:srgbClr val="000000"/>
                </a:solidFill>
                <a:effectLst/>
                <a:latin typeface="Arial"/>
                <a:ea typeface="Arial"/>
                <a:cs typeface="Arial"/>
                <a:sym typeface="Arial"/>
              </a:rPr>
              <a:t>源码章节有讲，</a:t>
            </a:r>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的设计目的是配置类被处理时，用于额外注册一部分</a:t>
            </a:r>
            <a:r>
              <a:rPr lang="en-US" altLang="zh-CN" dirty="0"/>
              <a:t>bean</a:t>
            </a:r>
            <a:r>
              <a:rPr lang="zh-CN" altLang="en-US" sz="1100" b="0" i="0" u="none" strike="noStrike" cap="none" dirty="0">
                <a:solidFill>
                  <a:srgbClr val="000000"/>
                </a:solidFill>
                <a:effectLst/>
                <a:latin typeface="Arial"/>
                <a:ea typeface="Arial"/>
                <a:cs typeface="Arial"/>
                <a:sym typeface="Arial"/>
              </a:rPr>
              <a:t>定义，通常结合</a:t>
            </a:r>
            <a:r>
              <a:rPr lang="en-US" altLang="zh-CN" sz="1100" b="0" i="0" u="none" strike="noStrike" cap="none" dirty="0">
                <a:solidFill>
                  <a:srgbClr val="000000"/>
                </a:solidFill>
                <a:effectLst/>
                <a:latin typeface="Arial"/>
                <a:ea typeface="Arial"/>
                <a:cs typeface="Arial"/>
                <a:sym typeface="Arial"/>
              </a:rPr>
              <a:t>scanner</a:t>
            </a:r>
            <a:r>
              <a:rPr lang="zh-CN" altLang="en-US" sz="1100" b="0" i="0" u="none" strike="noStrike" cap="none" dirty="0">
                <a:solidFill>
                  <a:srgbClr val="000000"/>
                </a:solidFill>
                <a:effectLst/>
                <a:latin typeface="Arial"/>
                <a:ea typeface="Arial"/>
                <a:cs typeface="Arial"/>
                <a:sym typeface="Arial"/>
              </a:rPr>
              <a:t>一起出现</a:t>
            </a:r>
            <a:endParaRPr lang="en-US" altLang="zh-CN" sz="1100" b="0" i="0" u="none" strike="noStrike" cap="none" dirty="0">
              <a:solidFill>
                <a:srgbClr val="000000"/>
              </a:solidFill>
              <a:effectLst/>
              <a:latin typeface="Arial"/>
              <a:ea typeface="Arial"/>
              <a:cs typeface="Arial"/>
              <a:sym typeface="Arial"/>
            </a:endParaRPr>
          </a:p>
          <a:p>
            <a:r>
              <a:rPr lang="zh-CN" altLang="en-US" sz="1100" b="0" i="0" u="none" strike="noStrike" cap="none" dirty="0">
                <a:solidFill>
                  <a:srgbClr val="000000"/>
                </a:solidFill>
                <a:effectLst/>
                <a:latin typeface="Arial"/>
                <a:ea typeface="Arial"/>
                <a:cs typeface="Arial"/>
                <a:sym typeface="Arial"/>
              </a:rPr>
              <a:t>这里实现的方法主要逻辑是：修改</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的定义，注册新的</a:t>
            </a:r>
            <a:r>
              <a:rPr lang="en-US" altLang="zh-CN" dirty="0" err="1"/>
              <a:t>FactoryBean</a:t>
            </a:r>
            <a:r>
              <a:rPr lang="zh-CN" altLang="en-US" sz="1100" b="0" i="0" u="none" strike="noStrike" cap="none" dirty="0">
                <a:solidFill>
                  <a:srgbClr val="000000"/>
                </a:solidFill>
                <a:effectLst/>
                <a:latin typeface="Arial"/>
                <a:ea typeface="Arial"/>
                <a:cs typeface="Arial"/>
                <a:sym typeface="Arial"/>
              </a:rPr>
              <a:t>，生成的</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实现</a:t>
            </a:r>
            <a:r>
              <a:rPr lang="en-US" altLang="zh-CN" sz="1100" b="0" i="0" u="none" strike="noStrike" cap="none" dirty="0">
                <a:solidFill>
                  <a:srgbClr val="000000"/>
                </a:solidFill>
                <a:effectLst/>
                <a:latin typeface="Arial"/>
                <a:ea typeface="Arial"/>
                <a:cs typeface="Arial"/>
                <a:sym typeface="Arial"/>
              </a:rPr>
              <a:t>@</a:t>
            </a:r>
            <a:r>
              <a:rPr lang="en-US" altLang="zh-CN" sz="1100" b="0" i="0" u="none" strike="noStrike" cap="none" dirty="0" err="1">
                <a:solidFill>
                  <a:srgbClr val="000000"/>
                </a:solidFill>
                <a:effectLst/>
                <a:latin typeface="Arial"/>
                <a:ea typeface="Arial"/>
                <a:cs typeface="Arial"/>
                <a:sym typeface="Arial"/>
              </a:rPr>
              <a:t>FeignClient</a:t>
            </a:r>
            <a:r>
              <a:rPr lang="zh-CN" altLang="en-US" sz="1100" b="0" i="0" u="none" strike="noStrike" cap="none" dirty="0">
                <a:solidFill>
                  <a:srgbClr val="000000"/>
                </a:solidFill>
                <a:effectLst/>
                <a:latin typeface="Arial"/>
                <a:ea typeface="Arial"/>
                <a:cs typeface="Arial"/>
                <a:sym typeface="Arial"/>
              </a:rPr>
              <a:t>类接口，设置拦截方法，生成代理类</a:t>
            </a:r>
            <a:endParaRPr lang="zh-CN" altLang="en-US" dirty="0"/>
          </a:p>
        </p:txBody>
      </p:sp>
    </p:spTree>
    <p:extLst>
      <p:ext uri="{BB962C8B-B14F-4D97-AF65-F5344CB8AC3E}">
        <p14:creationId xmlns:p14="http://schemas.microsoft.com/office/powerpoint/2010/main" val="422697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这个涉及一个配置的优先级问题：</a:t>
            </a:r>
            <a:r>
              <a:rPr lang="zh-CN" altLang="en-US" sz="1100" b="1" i="0" u="none" strike="noStrike" cap="none" dirty="0">
                <a:solidFill>
                  <a:srgbClr val="000000"/>
                </a:solidFill>
                <a:effectLst/>
                <a:latin typeface="Arial"/>
                <a:ea typeface="Arial"/>
                <a:cs typeface="Arial"/>
                <a:sym typeface="Arial"/>
              </a:rPr>
              <a:t>使用自定义配置类覆盖</a:t>
            </a:r>
            <a:r>
              <a:rPr lang="en-US" altLang="zh-CN" sz="1100" b="1" i="0" u="none" strike="noStrike" cap="none" dirty="0">
                <a:solidFill>
                  <a:srgbClr val="000000"/>
                </a:solidFill>
                <a:effectLst/>
                <a:latin typeface="Arial"/>
                <a:ea typeface="Arial"/>
                <a:cs typeface="Arial"/>
                <a:sym typeface="Arial"/>
              </a:rPr>
              <a:t>Builder</a:t>
            </a:r>
            <a:r>
              <a:rPr lang="zh-CN" altLang="en-US" sz="1100" b="1" i="0" u="none" strike="noStrike" cap="none" dirty="0">
                <a:solidFill>
                  <a:srgbClr val="000000"/>
                </a:solidFill>
                <a:effectLst/>
                <a:latin typeface="Arial"/>
                <a:ea typeface="Arial"/>
                <a:cs typeface="Arial"/>
                <a:sym typeface="Arial"/>
              </a:rPr>
              <a:t>中的默认配置</a:t>
            </a:r>
            <a:r>
              <a:rPr lang="en-US" altLang="zh-CN" sz="1100" b="1" i="0" u="none" strike="noStrike" cap="none" dirty="0">
                <a:solidFill>
                  <a:srgbClr val="000000"/>
                </a:solidFill>
                <a:effectLst/>
                <a:latin typeface="Arial"/>
                <a:ea typeface="Arial"/>
                <a:cs typeface="Arial"/>
                <a:sym typeface="Arial"/>
              </a:rPr>
              <a:t> &lt; </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a:solidFill>
                  <a:srgbClr val="000000"/>
                </a:solidFill>
                <a:effectLst/>
                <a:latin typeface="Arial"/>
                <a:ea typeface="Arial"/>
                <a:cs typeface="Arial"/>
                <a:sym typeface="Arial"/>
              </a:rPr>
              <a:t>default</a:t>
            </a:r>
            <a:r>
              <a:rPr lang="zh-CN" altLang="en-US" sz="1100" b="1" i="0" u="none" strike="noStrike" cap="none" dirty="0">
                <a:solidFill>
                  <a:srgbClr val="000000"/>
                </a:solidFill>
                <a:effectLst/>
                <a:latin typeface="Arial"/>
                <a:ea typeface="Arial"/>
                <a:cs typeface="Arial"/>
                <a:sym typeface="Arial"/>
              </a:rPr>
              <a:t>节点配置覆盖以上配置</a:t>
            </a:r>
            <a:r>
              <a:rPr lang="en-US" altLang="zh-CN" sz="1100" b="1" i="0" u="none" strike="noStrike" cap="none" dirty="0">
                <a:solidFill>
                  <a:srgbClr val="000000"/>
                </a:solidFill>
                <a:effectLst/>
                <a:latin typeface="Arial"/>
                <a:ea typeface="Arial"/>
                <a:cs typeface="Arial"/>
                <a:sym typeface="Arial"/>
              </a:rPr>
              <a:t> &lt;</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err="1">
                <a:solidFill>
                  <a:srgbClr val="000000"/>
                </a:solidFill>
                <a:effectLst/>
                <a:latin typeface="Arial"/>
                <a:ea typeface="Arial"/>
                <a:cs typeface="Arial"/>
                <a:sym typeface="Arial"/>
              </a:rPr>
              <a:t>contextId</a:t>
            </a:r>
            <a:r>
              <a:rPr lang="zh-CN" altLang="en-US" sz="1100" b="1" i="0" u="none" strike="noStrike" cap="none" dirty="0">
                <a:solidFill>
                  <a:srgbClr val="000000"/>
                </a:solidFill>
                <a:effectLst/>
                <a:latin typeface="Arial"/>
                <a:ea typeface="Arial"/>
                <a:cs typeface="Arial"/>
                <a:sym typeface="Arial"/>
              </a:rPr>
              <a:t>节点配置覆盖上面配置</a:t>
            </a:r>
            <a:endParaRPr lang="zh-CN" altLang="en-US" dirty="0"/>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dirty="0"/>
          </a:p>
        </p:txBody>
      </p:sp>
    </p:spTree>
    <p:extLst>
      <p:ext uri="{BB962C8B-B14F-4D97-AF65-F5344CB8AC3E}">
        <p14:creationId xmlns:p14="http://schemas.microsoft.com/office/powerpoint/2010/main" val="305732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默认情况下</a:t>
            </a:r>
            <a:r>
              <a:rPr lang="en-US" altLang="zh-CN" dirty="0"/>
              <a:t>Default</a:t>
            </a:r>
            <a:r>
              <a:rPr lang="zh-CN" altLang="en-US" dirty="0"/>
              <a:t>会</a:t>
            </a:r>
            <a:r>
              <a:rPr lang="zh-CN" altLang="en-US" sz="800" kern="1200" dirty="0"/>
              <a:t>使用</a:t>
            </a:r>
            <a:r>
              <a:rPr lang="en-US" altLang="zh-CN" sz="800" kern="1200" dirty="0" err="1">
                <a:latin typeface="微软雅黑" panose="020B0503020204020204" pitchFamily="34" charset="-122"/>
                <a:ea typeface="微软雅黑" panose="020B0503020204020204" pitchFamily="34" charset="-122"/>
              </a:rPr>
              <a:t>HttpUrlConnection</a:t>
            </a:r>
            <a:r>
              <a:rPr lang="zh-CN" altLang="en-US" sz="800" kern="1200" dirty="0">
                <a:latin typeface="微软雅黑" panose="020B0503020204020204" pitchFamily="34" charset="-122"/>
                <a:ea typeface="微软雅黑" panose="020B0503020204020204" pitchFamily="34" charset="-122"/>
              </a:rPr>
              <a:t>建立连接，没有连接池性能较低，并且会将包含</a:t>
            </a:r>
            <a:r>
              <a:rPr lang="en-US" altLang="zh-CN" sz="800" kern="1200" dirty="0">
                <a:latin typeface="微软雅黑" panose="020B0503020204020204" pitchFamily="34" charset="-122"/>
                <a:ea typeface="微软雅黑" panose="020B0503020204020204" pitchFamily="34" charset="-122"/>
              </a:rPr>
              <a:t>Body</a:t>
            </a:r>
            <a:r>
              <a:rPr lang="zh-CN" altLang="en-US" sz="800" kern="1200" dirty="0">
                <a:latin typeface="微软雅黑" panose="020B0503020204020204" pitchFamily="34" charset="-122"/>
                <a:ea typeface="微软雅黑" panose="020B0503020204020204" pitchFamily="34" charset="-122"/>
              </a:rPr>
              <a:t>的请求转换为</a:t>
            </a:r>
            <a:r>
              <a:rPr lang="en-US" altLang="zh-CN" sz="800" kern="1200" dirty="0">
                <a:latin typeface="微软雅黑" panose="020B0503020204020204" pitchFamily="34" charset="-122"/>
                <a:ea typeface="微软雅黑" panose="020B0503020204020204" pitchFamily="34" charset="-122"/>
              </a:rPr>
              <a:t>POST</a:t>
            </a:r>
            <a:r>
              <a:rPr lang="zh-CN" altLang="en-US" sz="800" kern="1200" dirty="0">
                <a:latin typeface="微软雅黑" panose="020B0503020204020204" pitchFamily="34" charset="-122"/>
                <a:ea typeface="微软雅黑" panose="020B0503020204020204" pitchFamily="34" charset="-122"/>
              </a:rPr>
              <a:t>发出</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1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kern="1200" dirty="0">
                <a:latin typeface="微软雅黑" panose="020B0503020204020204" pitchFamily="34" charset="-122"/>
                <a:ea typeface="微软雅黑" panose="020B0503020204020204" pitchFamily="34" charset="-122"/>
              </a:rPr>
              <a:t>Feign</a:t>
            </a:r>
            <a:r>
              <a:rPr lang="zh-CN" altLang="en-US" sz="800" kern="1200" dirty="0">
                <a:latin typeface="微软雅黑" panose="020B0503020204020204" pitchFamily="34" charset="-122"/>
                <a:ea typeface="微软雅黑" panose="020B0503020204020204" pitchFamily="34" charset="-122"/>
              </a:rPr>
              <a:t>是一个抽象类，</a:t>
            </a:r>
            <a:r>
              <a:rPr lang="en-US" altLang="zh-CN" sz="800" dirty="0" err="1"/>
              <a:t>ReflectiveFeign</a:t>
            </a:r>
            <a:r>
              <a:rPr lang="zh-CN" altLang="en-US" sz="800" dirty="0"/>
              <a:t>负责构造</a:t>
            </a:r>
            <a:r>
              <a:rPr lang="en-US" altLang="zh-CN" sz="800" dirty="0"/>
              <a:t>Feign</a:t>
            </a:r>
            <a:r>
              <a:rPr lang="zh-CN" altLang="en-US" sz="800" dirty="0"/>
              <a:t>的代理类。</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54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800" kern="1200" dirty="0">
                <a:latin typeface="微软雅黑" panose="020B0503020204020204" pitchFamily="34" charset="-122"/>
                <a:ea typeface="微软雅黑" panose="020B0503020204020204" pitchFamily="34" charset="-122"/>
              </a:rPr>
              <a:t>解析参数：通过入参，从工厂构建</a:t>
            </a:r>
            <a:r>
              <a:rPr lang="en-US" altLang="zh-CN" sz="800" kern="1200" dirty="0" err="1">
                <a:latin typeface="微软雅黑" panose="020B0503020204020204" pitchFamily="34" charset="-122"/>
                <a:ea typeface="微软雅黑" panose="020B0503020204020204" pitchFamily="34" charset="-122"/>
              </a:rPr>
              <a:t>requestTemplate</a:t>
            </a:r>
            <a:r>
              <a:rPr lang="zh-CN" altLang="en-US" sz="800" kern="1200" dirty="0">
                <a:latin typeface="微软雅黑" panose="020B0503020204020204" pitchFamily="34" charset="-122"/>
                <a:ea typeface="微软雅黑" panose="020B0503020204020204" pitchFamily="34" charset="-122"/>
              </a:rPr>
              <a:t>，进而解析</a:t>
            </a:r>
            <a:r>
              <a:rPr lang="en-US" altLang="zh-CN" sz="800" kern="1200" dirty="0" err="1">
                <a:latin typeface="微软雅黑" panose="020B0503020204020204" pitchFamily="34" charset="-122"/>
                <a:ea typeface="微软雅黑" panose="020B0503020204020204" pitchFamily="34" charset="-122"/>
              </a:rPr>
              <a:t>RequestLine</a:t>
            </a:r>
            <a:r>
              <a:rPr lang="zh-CN" altLang="en-US" sz="800" kern="1200" dirty="0">
                <a:latin typeface="微软雅黑" panose="020B0503020204020204" pitchFamily="34" charset="-122"/>
                <a:ea typeface="微软雅黑" panose="020B0503020204020204" pitchFamily="34" charset="-122"/>
              </a:rPr>
              <a:t>、</a:t>
            </a:r>
            <a:r>
              <a:rPr lang="en-US" altLang="zh-CN" sz="800" kern="1200" dirty="0" err="1">
                <a:latin typeface="微软雅黑" panose="020B0503020204020204" pitchFamily="34" charset="-122"/>
                <a:ea typeface="微软雅黑" panose="020B0503020204020204" pitchFamily="34" charset="-122"/>
              </a:rPr>
              <a:t>Parm</a:t>
            </a:r>
            <a:r>
              <a:rPr lang="zh-CN" altLang="en-US" sz="800" kern="1200" dirty="0">
                <a:latin typeface="微软雅黑" panose="020B0503020204020204" pitchFamily="34" charset="-122"/>
                <a:ea typeface="微软雅黑" panose="020B0503020204020204" pitchFamily="34" charset="-122"/>
              </a:rPr>
              <a:t>注解等；其次从入参中拿到</a:t>
            </a:r>
            <a:r>
              <a:rPr lang="en-US" altLang="zh-CN" sz="1100" b="0" i="0" u="none" strike="noStrike" cap="none" dirty="0">
                <a:solidFill>
                  <a:srgbClr val="000000"/>
                </a:solidFill>
                <a:effectLst/>
                <a:latin typeface="Arial"/>
                <a:ea typeface="Arial"/>
                <a:cs typeface="Arial"/>
                <a:sym typeface="Arial"/>
              </a:rPr>
              <a:t>Options</a:t>
            </a:r>
            <a:r>
              <a:rPr lang="zh-CN" altLang="en-US" sz="1100" b="0" i="0" u="none" strike="noStrike" cap="none" dirty="0">
                <a:solidFill>
                  <a:srgbClr val="000000"/>
                </a:solidFill>
                <a:effectLst/>
                <a:latin typeface="Arial"/>
                <a:ea typeface="Arial"/>
                <a:cs typeface="Arial"/>
                <a:sym typeface="Arial"/>
              </a:rPr>
              <a:t>，没有就会用配置的。</a:t>
            </a:r>
            <a:endParaRPr lang="en-US" altLang="zh-CN"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发送请求：</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1.</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将</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：先执行所有的</a:t>
            </a:r>
            <a:r>
              <a:rPr lang="en-US" altLang="zh-CN" sz="1100" b="1" i="0" u="none" strike="noStrike" cap="none" dirty="0" err="1">
                <a:solidFill>
                  <a:srgbClr val="000000"/>
                </a:solidFill>
                <a:effectLst/>
                <a:latin typeface="Arial"/>
                <a:ea typeface="Arial"/>
                <a:cs typeface="Arial"/>
                <a:sym typeface="Arial"/>
              </a:rPr>
              <a:t>RequestInterceptor</a:t>
            </a:r>
            <a:r>
              <a:rPr lang="zh-CN" altLang="en-US" sz="1100" b="1" i="0" u="none" strike="noStrike" cap="none" dirty="0">
                <a:solidFill>
                  <a:srgbClr val="000000"/>
                </a:solidFill>
                <a:effectLst/>
                <a:latin typeface="Arial"/>
                <a:ea typeface="Arial"/>
                <a:cs typeface="Arial"/>
                <a:sym typeface="Arial"/>
              </a:rPr>
              <a:t>，模版定制；</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执行</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Target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apply</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方法将</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Template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Request</a:t>
            </a:r>
            <a:endParaRPr lang="en-US" altLang="zh-CN" sz="1100" b="1" i="0" u="none" strike="noStrike" cap="none" dirty="0">
              <a:solidFill>
                <a:srgbClr val="000000"/>
              </a:solidFill>
              <a:effectLst/>
              <a:latin typeface="Arial"/>
              <a:ea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2.</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发送</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Http</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请求：</a:t>
            </a:r>
            <a:r>
              <a:rPr lang="en-US" altLang="zh-CN" sz="1100" b="1" i="0" u="none" strike="noStrike" kern="1200" cap="none" dirty="0" err="1">
                <a:solidFill>
                  <a:srgbClr val="000000"/>
                </a:solidFill>
                <a:effectLst/>
                <a:latin typeface="Arial"/>
                <a:ea typeface="微软雅黑" panose="020B0503020204020204" pitchFamily="34" charset="-122"/>
                <a:cs typeface="Arial"/>
                <a:sym typeface="Arial"/>
              </a:rPr>
              <a:t>client.execute</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拿到对应的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如果有异常，会包装成</a:t>
            </a:r>
            <a:r>
              <a:rPr lang="en-US" altLang="zh-CN" sz="1100" b="0" i="0" u="none" strike="noStrike" cap="none" dirty="0" err="1">
                <a:solidFill>
                  <a:srgbClr val="000000"/>
                </a:solidFill>
                <a:effectLst/>
                <a:latin typeface="Arial"/>
                <a:ea typeface="Arial"/>
                <a:cs typeface="Arial"/>
                <a:sym typeface="Arial"/>
              </a:rPr>
              <a:t>RetryableException</a:t>
            </a:r>
            <a:r>
              <a:rPr lang="zh-CN" altLang="en-US" sz="1100" b="0" i="0" u="none" strike="noStrike" cap="none" dirty="0">
                <a:solidFill>
                  <a:srgbClr val="000000"/>
                </a:solidFill>
                <a:effectLst/>
                <a:latin typeface="Arial"/>
                <a:ea typeface="Arial"/>
                <a:cs typeface="Arial"/>
                <a:sym typeface="Arial"/>
              </a:rPr>
              <a:t>向上抛出</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：分为</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4</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种情况，正常情况和异常使用不同的</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decode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重试：如果没有异常就直接返回，有异常会执行</a:t>
            </a:r>
            <a:r>
              <a:rPr lang="en-US" altLang="zh-CN" sz="1100" b="1" i="0" u="none" strike="noStrike" cap="none" dirty="0" err="1">
                <a:solidFill>
                  <a:srgbClr val="000000"/>
                </a:solidFill>
                <a:effectLst/>
                <a:latin typeface="Arial"/>
                <a:ea typeface="Arial"/>
                <a:cs typeface="Arial"/>
                <a:sym typeface="Arial"/>
              </a:rPr>
              <a:t>retryer</a:t>
            </a:r>
            <a:r>
              <a:rPr lang="zh-CN" altLang="en-US" sz="1100" b="1" i="0" u="none" strike="noStrike" cap="none" dirty="0">
                <a:solidFill>
                  <a:srgbClr val="000000"/>
                </a:solidFill>
                <a:effectLst/>
                <a:latin typeface="Arial"/>
                <a:ea typeface="Arial"/>
                <a:cs typeface="Arial"/>
                <a:sym typeface="Arial"/>
              </a:rPr>
              <a:t>的</a:t>
            </a:r>
            <a:r>
              <a:rPr lang="en-US" altLang="zh-CN" sz="1100" b="1" i="0" u="none" strike="noStrike" cap="none" dirty="0" err="1">
                <a:solidFill>
                  <a:srgbClr val="000000"/>
                </a:solidFill>
                <a:effectLst/>
                <a:latin typeface="Arial"/>
                <a:ea typeface="Arial"/>
                <a:cs typeface="Arial"/>
                <a:sym typeface="Arial"/>
              </a:rPr>
              <a:t>continueOrPropagate</a:t>
            </a:r>
            <a:r>
              <a:rPr lang="en-US" altLang="zh-CN" sz="1100" b="1" i="0" u="none" strike="noStrike" cap="none" dirty="0">
                <a:solidFill>
                  <a:srgbClr val="000000"/>
                </a:solidFill>
                <a:effectLst/>
                <a:latin typeface="Arial"/>
                <a:ea typeface="Arial"/>
                <a:cs typeface="Arial"/>
                <a:sym typeface="Arial"/>
              </a:rPr>
              <a:t>(e)</a:t>
            </a:r>
            <a:r>
              <a:rPr lang="zh-CN" altLang="en-US" sz="1100" b="1" i="0" u="none" strike="noStrike" cap="none" dirty="0">
                <a:solidFill>
                  <a:srgbClr val="000000"/>
                </a:solidFill>
                <a:effectLst/>
                <a:latin typeface="Arial"/>
                <a:ea typeface="Arial"/>
                <a:cs typeface="Arial"/>
                <a:sym typeface="Arial"/>
              </a:rPr>
              <a:t>方法，</a:t>
            </a:r>
            <a:r>
              <a:rPr lang="zh-CN" altLang="en-US" sz="1100" b="0" i="0" u="none" strike="noStrike" cap="none" dirty="0">
                <a:solidFill>
                  <a:srgbClr val="000000"/>
                </a:solidFill>
                <a:effectLst/>
                <a:latin typeface="Arial"/>
                <a:ea typeface="Arial"/>
                <a:cs typeface="Arial"/>
                <a:sym typeface="Arial"/>
              </a:rPr>
              <a:t>如果需要重试，就直接返回。不需要重试，抛出异常</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4868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656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851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9135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800"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79750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noProof="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Arial"/>
                <a:sym typeface="Arial"/>
              </a:rPr>
              <a:t>AnnotationConfigApplicationContext</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是一个</a:t>
            </a:r>
            <a:r>
              <a:rPr lang="en-US" altLang="zh-CN"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Spring</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的容器</a:t>
            </a:r>
            <a:r>
              <a:rPr lang="zh-CN" altLang="en-US" sz="800" b="0" i="0" u="none" strike="noStrike" kern="1200" cap="none" noProof="1">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实现</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类，用于读取注解创建容器。与</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800" b="1" i="0" u="none" strike="noStrike" cap="none" dirty="0">
                <a:solidFill>
                  <a:srgbClr val="000000"/>
                </a:solidFill>
                <a:effectLst/>
                <a:latin typeface="Arial"/>
                <a:ea typeface="Arial"/>
                <a:cs typeface="Arial"/>
                <a:sym typeface="Arial"/>
              </a:rPr>
              <a:t>不同的是，</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1100" b="1" i="0" u="none" strike="noStrike" cap="none" dirty="0">
                <a:solidFill>
                  <a:srgbClr val="000000"/>
                </a:solidFill>
                <a:effectLst/>
                <a:latin typeface="Arial"/>
                <a:ea typeface="Arial"/>
                <a:cs typeface="Arial"/>
                <a:sym typeface="Arial"/>
              </a:rPr>
              <a:t>是读取</a:t>
            </a:r>
            <a:r>
              <a:rPr lang="en-US" altLang="zh-CN" sz="1100" b="1" i="0" u="none" strike="noStrike" cap="none" dirty="0">
                <a:solidFill>
                  <a:srgbClr val="000000"/>
                </a:solidFill>
                <a:effectLst/>
                <a:latin typeface="Arial"/>
                <a:ea typeface="Arial"/>
                <a:cs typeface="Arial"/>
                <a:sym typeface="Arial"/>
              </a:rPr>
              <a:t>xml</a:t>
            </a:r>
            <a:r>
              <a:rPr lang="zh-CN" altLang="en-US" sz="1100" b="1" i="0" u="none" strike="noStrike" cap="none" dirty="0">
                <a:solidFill>
                  <a:srgbClr val="000000"/>
                </a:solidFill>
                <a:effectLst/>
                <a:latin typeface="Arial"/>
                <a:ea typeface="Arial"/>
                <a:cs typeface="Arial"/>
                <a:sym typeface="Arial"/>
              </a:rPr>
              <a:t>文件创建</a:t>
            </a:r>
            <a:r>
              <a:rPr lang="en-US" altLang="zh-CN" sz="1100" b="1" i="0" u="none" strike="noStrike" cap="none" dirty="0">
                <a:solidFill>
                  <a:srgbClr val="000000"/>
                </a:solidFill>
                <a:effectLst/>
                <a:latin typeface="Arial"/>
                <a:ea typeface="Arial"/>
                <a:cs typeface="Arial"/>
                <a:sym typeface="Arial"/>
              </a:rPr>
              <a:t>bean</a:t>
            </a:r>
            <a:r>
              <a:rPr lang="zh-CN" altLang="en-US" sz="1100" b="1" i="0" u="none" strike="noStrike" cap="none" dirty="0">
                <a:solidFill>
                  <a:srgbClr val="000000"/>
                </a:solidFill>
                <a:effectLst/>
                <a:latin typeface="Arial"/>
                <a:ea typeface="Arial"/>
                <a:cs typeface="Arial"/>
                <a:sym typeface="Arial"/>
              </a:rPr>
              <a:t>容器</a:t>
            </a:r>
            <a:endParaRPr lang="en-US" altLang="zh-CN" sz="1100" b="1"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latin typeface="Arial"/>
                <a:ea typeface="Arial"/>
                <a:cs typeface="Arial"/>
                <a:sym typeface="Arial"/>
              </a:rPr>
              <a:t>扩展小疑问：</a:t>
            </a:r>
            <a:r>
              <a:rPr lang="en-US" altLang="zh-CN" sz="1100" b="1" i="0" u="none" strike="noStrike" cap="none" dirty="0">
                <a:solidFill>
                  <a:srgbClr val="000000"/>
                </a:solidFill>
                <a:effectLst/>
                <a:latin typeface="Arial"/>
                <a:ea typeface="Arial"/>
                <a:cs typeface="Arial"/>
                <a:sym typeface="Arial"/>
              </a:rPr>
              <a:t>Feign</a:t>
            </a:r>
            <a:r>
              <a:rPr lang="zh-CN" altLang="en-US" sz="1100" b="1" i="0" u="none" strike="noStrike" cap="none" dirty="0">
                <a:solidFill>
                  <a:srgbClr val="000000"/>
                </a:solidFill>
                <a:effectLst/>
                <a:latin typeface="Arial"/>
                <a:ea typeface="Arial"/>
                <a:cs typeface="Arial"/>
                <a:sym typeface="Arial"/>
              </a:rPr>
              <a:t>自定义配置类是否应该加</a:t>
            </a:r>
            <a:r>
              <a:rPr lang="en-US" altLang="zh-CN" sz="1100" b="1" i="0" u="none" strike="noStrike" cap="none" dirty="0">
                <a:solidFill>
                  <a:srgbClr val="000000"/>
                </a:solidFill>
                <a:effectLst/>
                <a:latin typeface="Arial"/>
                <a:ea typeface="Arial"/>
                <a:cs typeface="Arial"/>
                <a:sym typeface="Arial"/>
              </a:rPr>
              <a:t>Configuration</a:t>
            </a:r>
            <a:r>
              <a:rPr lang="zh-CN" altLang="en-US" sz="1100" b="1" i="0" u="none" strike="noStrike" cap="none" dirty="0">
                <a:solidFill>
                  <a:srgbClr val="000000"/>
                </a:solidFill>
                <a:effectLst/>
                <a:latin typeface="Arial"/>
                <a:ea typeface="Arial"/>
                <a:cs typeface="Arial"/>
                <a:sym typeface="Arial"/>
              </a:rPr>
              <a:t>注解？</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2974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0187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latin typeface="Arial"/>
                <a:ea typeface="Arial"/>
                <a:cs typeface="Arial"/>
                <a:sym typeface="Arial"/>
              </a:rPr>
              <a:t>如果不采用连接池，每当我们发起</a:t>
            </a:r>
            <a:r>
              <a:rPr lang="en-US" altLang="zh-CN" sz="1100" b="1" i="0" u="none" strike="noStrike" cap="none" dirty="0">
                <a:solidFill>
                  <a:srgbClr val="000000"/>
                </a:solidFill>
                <a:effectLst/>
                <a:latin typeface="Arial"/>
                <a:ea typeface="Arial"/>
                <a:cs typeface="Arial"/>
                <a:sym typeface="Arial"/>
              </a:rPr>
              <a:t>http</a:t>
            </a:r>
            <a:r>
              <a:rPr lang="zh-CN" altLang="en-US" sz="1100" b="1" i="0" u="none" strike="noStrike" cap="none" dirty="0">
                <a:solidFill>
                  <a:srgbClr val="000000"/>
                </a:solidFill>
                <a:effectLst/>
                <a:latin typeface="Arial"/>
                <a:ea typeface="Arial"/>
                <a:cs typeface="Arial"/>
                <a:sym typeface="Arial"/>
              </a:rPr>
              <a:t>请求时，都需要重新发起</a:t>
            </a:r>
            <a:r>
              <a:rPr lang="en-US" altLang="zh-CN" sz="1100" b="1" i="0" u="none" strike="noStrike" cap="none" dirty="0" err="1">
                <a:solidFill>
                  <a:srgbClr val="000000"/>
                </a:solidFill>
                <a:effectLst/>
                <a:latin typeface="Arial"/>
                <a:ea typeface="Arial"/>
                <a:cs typeface="Arial"/>
                <a:sym typeface="Arial"/>
              </a:rPr>
              <a:t>Tcp</a:t>
            </a:r>
            <a:r>
              <a:rPr lang="zh-CN" altLang="en-US" sz="1100" b="1" i="0" u="none" strike="noStrike" cap="none" dirty="0">
                <a:solidFill>
                  <a:srgbClr val="000000"/>
                </a:solidFill>
                <a:effectLst/>
                <a:latin typeface="Arial"/>
                <a:ea typeface="Arial"/>
                <a:cs typeface="Arial"/>
                <a:sym typeface="Arial"/>
              </a:rPr>
              <a:t>三次握手建立链接，请求结束时还需要四次挥手释放链接。而链接的建立和释放是有时间和系统开销的。另外每次发起请求时，需要分配一个端口号，请求完毕后在进行回收</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19006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78232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41278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3418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715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说明：如果你在</a:t>
            </a:r>
            <a:r>
              <a:rPr lang="en-US" altLang="zh-CN" b="0" i="0" dirty="0">
                <a:solidFill>
                  <a:srgbClr val="222222"/>
                </a:solidFill>
                <a:effectLst/>
                <a:latin typeface="consolas" panose="020B0609020204030204" pitchFamily="49" charset="0"/>
              </a:rPr>
              <a:t>Spring</a:t>
            </a:r>
            <a:r>
              <a:rPr lang="zh-CN" altLang="en-US" b="0" i="0" dirty="0">
                <a:solidFill>
                  <a:srgbClr val="222222"/>
                </a:solidFill>
                <a:effectLst/>
                <a:latin typeface="consolas" panose="020B0609020204030204" pitchFamily="49" charset="0"/>
              </a:rPr>
              <a:t>环境，并不建议直接使用具体的</a:t>
            </a:r>
            <a:r>
              <a:rPr lang="en-US" altLang="zh-CN" b="0" i="0" dirty="0">
                <a:solidFill>
                  <a:srgbClr val="222222"/>
                </a:solidFill>
                <a:effectLst/>
                <a:latin typeface="consolas" panose="020B0609020204030204" pitchFamily="49" charset="0"/>
              </a:rPr>
              <a:t>HttpCLient</a:t>
            </a:r>
            <a:r>
              <a:rPr lang="zh-CN" altLang="en-US" b="0" i="0" dirty="0">
                <a:solidFill>
                  <a:srgbClr val="222222"/>
                </a:solidFill>
                <a:effectLst/>
                <a:latin typeface="consolas" panose="020B0609020204030204" pitchFamily="49" charset="0"/>
              </a:rPr>
              <a:t>技术，而是使用面向中间语言的</a:t>
            </a:r>
            <a:endParaRPr lang="en-US" altLang="zh-CN" dirty="0"/>
          </a:p>
          <a:p>
            <a:r>
              <a:rPr lang="zh-CN" altLang="en-US" dirty="0"/>
              <a:t>这张图是网上的</a:t>
            </a:r>
            <a:endParaRPr lang="en-US" altLang="zh-CN" dirty="0"/>
          </a:p>
        </p:txBody>
      </p:sp>
    </p:spTree>
    <p:extLst>
      <p:ext uri="{BB962C8B-B14F-4D97-AF65-F5344CB8AC3E}">
        <p14:creationId xmlns:p14="http://schemas.microsoft.com/office/powerpoint/2010/main" val="25425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简单说：</a:t>
            </a:r>
            <a:r>
              <a:rPr lang="en-US" altLang="zh-CN" sz="11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1100" b="0" i="0" dirty="0">
                <a:solidFill>
                  <a:srgbClr val="323232"/>
                </a:solidFill>
                <a:effectLst/>
                <a:latin typeface="微软雅黑" panose="020B0503020204020204" pitchFamily="34" charset="-122"/>
                <a:ea typeface="微软雅黑" panose="020B0503020204020204" pitchFamily="34" charset="-122"/>
              </a:rPr>
              <a:t>、</a:t>
            </a:r>
            <a:r>
              <a:rPr lang="en-US" altLang="zh-CN" sz="11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1100" b="0" i="0" dirty="0">
                <a:solidFill>
                  <a:srgbClr val="323232"/>
                </a:solidFill>
                <a:effectLst/>
                <a:latin typeface="微软雅黑" panose="020B0503020204020204" pitchFamily="34" charset="-122"/>
                <a:ea typeface="微软雅黑" panose="020B0503020204020204" pitchFamily="34" charset="-122"/>
              </a:rPr>
              <a:t>这些都是真正执行远程调用请求的具体实现（打工的），</a:t>
            </a:r>
            <a:r>
              <a:rPr lang="en-US" altLang="zh-CN" sz="1100" b="0" i="0" dirty="0">
                <a:solidFill>
                  <a:srgbClr val="323232"/>
                </a:solidFill>
                <a:effectLst/>
                <a:latin typeface="微软雅黑" panose="020B0503020204020204" pitchFamily="34" charset="-122"/>
                <a:ea typeface="微软雅黑" panose="020B0503020204020204" pitchFamily="34" charset="-122"/>
              </a:rPr>
              <a:t>Feign</a:t>
            </a:r>
            <a:r>
              <a:rPr lang="zh-CN" altLang="en-US" sz="1100" b="0" i="0" dirty="0">
                <a:solidFill>
                  <a:srgbClr val="323232"/>
                </a:solidFill>
                <a:effectLst/>
                <a:latin typeface="微软雅黑" panose="020B0503020204020204" pitchFamily="34" charset="-122"/>
                <a:ea typeface="微软雅黑" panose="020B0503020204020204" pitchFamily="34" charset="-122"/>
              </a:rPr>
              <a:t>是基于调用框架的封装的一个工具</a:t>
            </a:r>
            <a:endParaRPr lang="en-US" altLang="zh-CN" sz="1100" b="0" i="0" dirty="0">
              <a:solidFill>
                <a:srgbClr val="323232"/>
              </a:solidFill>
              <a:effectLst/>
              <a:latin typeface="微软雅黑" panose="020B0503020204020204" pitchFamily="34" charset="-122"/>
              <a:ea typeface="微软雅黑" panose="020B0503020204020204" pitchFamily="34" charset="-122"/>
            </a:endParaRPr>
          </a:p>
          <a:p>
            <a:r>
              <a:rPr lang="zh-CN" altLang="en-US" sz="1100" b="0" i="0" dirty="0">
                <a:solidFill>
                  <a:srgbClr val="323232"/>
                </a:solidFill>
                <a:effectLst/>
                <a:latin typeface="微软雅黑" panose="020B0503020204020204" pitchFamily="34" charset="-122"/>
                <a:ea typeface="微软雅黑" panose="020B0503020204020204" pitchFamily="34" charset="-122"/>
              </a:rPr>
              <a:t>如果此接口共享，就应该在开发评审期间严格遵守面向对象的开闭原则，尽可能的做好前后版本的兼容</a:t>
            </a:r>
            <a:endParaRPr lang="zh-CN" altLang="en-US" dirty="0"/>
          </a:p>
        </p:txBody>
      </p:sp>
    </p:spTree>
    <p:extLst>
      <p:ext uri="{BB962C8B-B14F-4D97-AF65-F5344CB8AC3E}">
        <p14:creationId xmlns:p14="http://schemas.microsoft.com/office/powerpoint/2010/main" val="13520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222222"/>
                </a:solidFill>
                <a:effectLst/>
                <a:latin typeface="consolas" panose="020B0609020204030204" pitchFamily="49" charset="0"/>
              </a:rPr>
              <a:t>提问：</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还是</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有什么差异？</a:t>
            </a:r>
            <a:endParaRPr lang="en-US" altLang="zh-CN" b="0" i="0" dirty="0">
              <a:solidFill>
                <a:srgbClr val="222222"/>
              </a:solidFill>
              <a:effectLst/>
              <a:latin typeface="consolas" panose="020B0609020204030204" pitchFamily="49" charset="0"/>
            </a:endParaRPr>
          </a:p>
          <a:p>
            <a:r>
              <a:rPr lang="en-US" altLang="zh-CN" dirty="0"/>
              <a:t>&lt;</a:t>
            </a:r>
            <a:r>
              <a:rPr lang="en-US" altLang="zh-CN" dirty="0" err="1"/>
              <a:t>artifactId</a:t>
            </a:r>
            <a:r>
              <a:rPr lang="en-US" altLang="zh-CN" dirty="0"/>
              <a:t>&gt;spring-cloud-starter-feign&lt;/</a:t>
            </a:r>
            <a:r>
              <a:rPr lang="en-US" altLang="zh-CN" dirty="0" err="1"/>
              <a:t>artifactId</a:t>
            </a:r>
            <a:r>
              <a:rPr lang="en-US" altLang="zh-CN" dirty="0"/>
              <a:t>&gt;</a:t>
            </a:r>
            <a:r>
              <a:rPr lang="zh-CN" altLang="en-US" dirty="0"/>
              <a:t>和</a:t>
            </a:r>
            <a:r>
              <a:rPr lang="en-US" altLang="zh-CN" dirty="0"/>
              <a:t>&lt;</a:t>
            </a:r>
            <a:r>
              <a:rPr lang="en-US" altLang="zh-CN" dirty="0" err="1"/>
              <a:t>artifactId</a:t>
            </a:r>
            <a:r>
              <a:rPr lang="en-US" altLang="zh-CN" dirty="0"/>
              <a:t>&gt;spring-cloud-starter-</a:t>
            </a:r>
            <a:r>
              <a:rPr lang="en-US" altLang="zh-CN" dirty="0" err="1"/>
              <a:t>openfeign</a:t>
            </a:r>
            <a:r>
              <a:rPr lang="en-US" altLang="zh-CN" dirty="0"/>
              <a:t>&lt;/</a:t>
            </a:r>
            <a:r>
              <a:rPr lang="en-US" altLang="zh-CN" dirty="0" err="1"/>
              <a:t>artifactId</a:t>
            </a:r>
            <a:r>
              <a:rPr lang="en-US" altLang="zh-CN" dirty="0"/>
              <a:t>&gt;</a:t>
            </a:r>
          </a:p>
          <a:p>
            <a:r>
              <a:rPr lang="zh-CN" altLang="en-US" b="0" i="0" dirty="0">
                <a:solidFill>
                  <a:srgbClr val="222222"/>
                </a:solidFill>
                <a:effectLst/>
                <a:latin typeface="consolas" panose="020B0609020204030204" pitchFamily="49" charset="0"/>
              </a:rPr>
              <a:t>注意：</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从</a:t>
            </a:r>
            <a:r>
              <a:rPr lang="en-US" altLang="zh-CN" b="1" i="0" dirty="0">
                <a:solidFill>
                  <a:srgbClr val="222222"/>
                </a:solidFill>
                <a:effectLst/>
                <a:latin typeface="consolas" panose="020B0609020204030204" pitchFamily="49" charset="0"/>
              </a:rPr>
              <a:t>1.2.0.RELEASE</a:t>
            </a:r>
            <a:r>
              <a:rPr lang="zh-CN" altLang="en-US" b="0" i="0" dirty="0">
                <a:solidFill>
                  <a:srgbClr val="222222"/>
                </a:solidFill>
                <a:effectLst/>
                <a:latin typeface="consolas" panose="020B0609020204030204" pitchFamily="49" charset="0"/>
              </a:rPr>
              <a:t>开始已放弃</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而全面使用更新的</a:t>
            </a:r>
            <a:r>
              <a:rPr lang="en-US" altLang="zh-CN" b="0" i="0" dirty="0">
                <a:solidFill>
                  <a:srgbClr val="222222"/>
                </a:solidFill>
                <a:effectLst/>
                <a:latin typeface="consolas" panose="020B0609020204030204" pitchFamily="49" charset="0"/>
              </a:rPr>
              <a:t>Open Feign</a:t>
            </a:r>
            <a:r>
              <a:rPr lang="zh-CN" altLang="en-US" b="0" i="0" dirty="0">
                <a:solidFill>
                  <a:srgbClr val="222222"/>
                </a:solidFill>
                <a:effectLst/>
                <a:latin typeface="consolas" panose="020B0609020204030204" pitchFamily="49" charset="0"/>
              </a:rPr>
              <a:t>版本，而</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更是和</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已经没有关系了</a:t>
            </a:r>
            <a:endParaRPr lang="en-US" altLang="zh-CN" b="1" dirty="0"/>
          </a:p>
          <a:p>
            <a:endParaRPr lang="zh-CN" altLang="en-US" dirty="0"/>
          </a:p>
        </p:txBody>
      </p:sp>
    </p:spTree>
    <p:extLst>
      <p:ext uri="{BB962C8B-B14F-4D97-AF65-F5344CB8AC3E}">
        <p14:creationId xmlns:p14="http://schemas.microsoft.com/office/powerpoint/2010/main" val="296956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222222"/>
                </a:solidFill>
                <a:effectLst/>
                <a:latin typeface="consolas" panose="020B0609020204030204" pitchFamily="49" charset="0"/>
              </a:rPr>
              <a:t>Feign</a:t>
            </a:r>
            <a:r>
              <a:rPr lang="zh-CN" altLang="en-US" b="0" i="0" dirty="0">
                <a:solidFill>
                  <a:srgbClr val="222222"/>
                </a:solidFill>
                <a:effectLst/>
                <a:latin typeface="consolas" panose="020B0609020204030204" pitchFamily="49" charset="0"/>
              </a:rPr>
              <a:t>的源码设计上存在一大特点，偏向于把接口默认实现类以及相关类以静态内部类的形式内聚在一起，所以它的代码内聚性是非常之高的</a:t>
            </a:r>
            <a:endParaRPr lang="zh-CN" altLang="en-US" dirty="0"/>
          </a:p>
        </p:txBody>
      </p:sp>
    </p:spTree>
    <p:extLst>
      <p:ext uri="{BB962C8B-B14F-4D97-AF65-F5344CB8AC3E}">
        <p14:creationId xmlns:p14="http://schemas.microsoft.com/office/powerpoint/2010/main" val="469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因为是</a:t>
            </a:r>
            <a:r>
              <a:rPr lang="en-US" altLang="zh-CN" b="0" i="0" dirty="0">
                <a:solidFill>
                  <a:srgbClr val="222222"/>
                </a:solidFill>
                <a:effectLst/>
                <a:latin typeface="consolas" panose="020B0609020204030204" pitchFamily="49" charset="0"/>
              </a:rPr>
              <a:t>JDK</a:t>
            </a:r>
            <a:r>
              <a:rPr lang="zh-CN" altLang="en-US" b="0" i="0" dirty="0">
                <a:solidFill>
                  <a:srgbClr val="222222"/>
                </a:solidFill>
                <a:effectLst/>
                <a:latin typeface="consolas" panose="020B0609020204030204" pitchFamily="49" charset="0"/>
              </a:rPr>
              <a:t>动态代理，所以必须要是接口</a:t>
            </a:r>
            <a:endParaRPr lang="en-US" altLang="zh-CN" dirty="0"/>
          </a:p>
        </p:txBody>
      </p:sp>
    </p:spTree>
    <p:extLst>
      <p:ext uri="{BB962C8B-B14F-4D97-AF65-F5344CB8AC3E}">
        <p14:creationId xmlns:p14="http://schemas.microsoft.com/office/powerpoint/2010/main" val="167197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动态</a:t>
            </a:r>
            <a:r>
              <a:rPr lang="en-US" altLang="zh-CN" dirty="0"/>
              <a:t>Header</a:t>
            </a:r>
            <a:r>
              <a:rPr lang="zh-CN" altLang="en-US" dirty="0"/>
              <a:t>键是指</a:t>
            </a:r>
            <a:r>
              <a:rPr lang="en-US" altLang="zh-CN" dirty="0"/>
              <a:t>Header</a:t>
            </a:r>
            <a:r>
              <a:rPr lang="zh-CN" altLang="en-US" dirty="0"/>
              <a:t>的键也可以自定义，如不需要自定义</a:t>
            </a:r>
            <a:r>
              <a:rPr lang="en-US" altLang="zh-CN" dirty="0"/>
              <a:t>@Headers</a:t>
            </a:r>
            <a:r>
              <a:rPr lang="zh-CN" altLang="en-US" dirty="0"/>
              <a:t>注解也可以满足需求</a:t>
            </a:r>
            <a:endParaRPr lang="en-US" altLang="zh-CN" dirty="0"/>
          </a:p>
        </p:txBody>
      </p:sp>
    </p:spTree>
    <p:extLst>
      <p:ext uri="{BB962C8B-B14F-4D97-AF65-F5344CB8AC3E}">
        <p14:creationId xmlns:p14="http://schemas.microsoft.com/office/powerpoint/2010/main" val="58116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dirty="0"/>
          </a:p>
        </p:txBody>
      </p:sp>
    </p:spTree>
    <p:extLst>
      <p:ext uri="{BB962C8B-B14F-4D97-AF65-F5344CB8AC3E}">
        <p14:creationId xmlns:p14="http://schemas.microsoft.com/office/powerpoint/2010/main" val="232747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endParaRP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p:cSld name="Cover 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dirty="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Tree>
    <p:extLst>
      <p:ext uri="{BB962C8B-B14F-4D97-AF65-F5344CB8AC3E}">
        <p14:creationId xmlns:p14="http://schemas.microsoft.com/office/powerpoint/2010/main" val="26276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4.png"/><Relationship Id="rId4" Type="http://schemas.openxmlformats.org/officeDocument/2006/relationships/diagramLayout" Target="../diagrams/layout16.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17.png"/><Relationship Id="rId4" Type="http://schemas.openxmlformats.org/officeDocument/2006/relationships/diagramLayout" Target="../diagrams/layout17.xm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20.png"/><Relationship Id="rId4" Type="http://schemas.openxmlformats.org/officeDocument/2006/relationships/diagramLayout" Target="../diagrams/layout18.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Netflix/feign"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OpenFeign/feign&#65292;&#19981;&#36807;&#29616;&#22312;"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dirty="0"/>
          </a:p>
        </p:txBody>
      </p:sp>
      <p:sp>
        <p:nvSpPr>
          <p:cNvPr id="50" name="Google Shape;50;p11"/>
          <p:cNvSpPr txBox="1">
            <a:spLocks noGrp="1"/>
          </p:cNvSpPr>
          <p:nvPr>
            <p:ph type="title"/>
          </p:nvPr>
        </p:nvSpPr>
        <p:spPr>
          <a:xfrm>
            <a:off x="411425" y="2571749"/>
            <a:ext cx="8331600" cy="7296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zh-CN" altLang="en-US" sz="4400" dirty="0"/>
              <a:t>微服务专题之</a:t>
            </a:r>
            <a:br>
              <a:rPr lang="en-US" altLang="zh-CN" sz="4400" dirty="0"/>
            </a:br>
            <a:r>
              <a:rPr lang="en-US" altLang="zh-CN" sz="4400" dirty="0"/>
              <a:t>Feign</a:t>
            </a:r>
            <a:r>
              <a:rPr lang="zh-CN" altLang="en-US" sz="4400" dirty="0"/>
              <a:t>设计思想浅析</a:t>
            </a:r>
            <a:endParaRPr sz="4400" dirty="0"/>
          </a:p>
        </p:txBody>
      </p:sp>
      <p:sp>
        <p:nvSpPr>
          <p:cNvPr id="51" name="Google Shape;51;p11"/>
          <p:cNvSpPr txBox="1">
            <a:spLocks noGrp="1"/>
          </p:cNvSpPr>
          <p:nvPr>
            <p:ph type="subTitle" idx="1"/>
          </p:nvPr>
        </p:nvSpPr>
        <p:spPr>
          <a:xfrm>
            <a:off x="411429" y="3375231"/>
            <a:ext cx="8331600" cy="384000"/>
          </a:xfrm>
          <a:prstGeom prst="rect">
            <a:avLst/>
          </a:prstGeom>
          <a:noFill/>
          <a:ln>
            <a:noFill/>
          </a:ln>
        </p:spPr>
        <p:txBody>
          <a:bodyPr spcFirstLastPara="1" wrap="square" lIns="0" tIns="0" rIns="0" bIns="0" anchor="ctr" anchorCtr="0">
            <a:noAutofit/>
          </a:bodyPr>
          <a:lstStyle/>
          <a:p>
            <a:pPr marL="0" lvl="0" indent="0" algn="just"/>
            <a:r>
              <a:rPr lang="en-US" altLang="ja-JP" dirty="0"/>
              <a:t>TD</a:t>
            </a:r>
            <a:r>
              <a:rPr lang="en-US" altLang="zh-CN" dirty="0"/>
              <a:t> Backend Community </a:t>
            </a:r>
            <a:r>
              <a:rPr lang="zh-CN" altLang="en-US" dirty="0"/>
              <a:t>余平涛</a:t>
            </a:r>
            <a:endParaRPr lang="ja-JP" altLang="en-US"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FFFFFF"/>
                </a:solidFill>
                <a:latin typeface="Open Sans Light"/>
                <a:ea typeface="Open Sans Light"/>
                <a:cs typeface="Open Sans Light"/>
                <a:sym typeface="Open Sans Light"/>
              </a:rPr>
              <a:t>© 2021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43382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运行时模块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313660124"/>
              </p:ext>
            </p:extLst>
          </p:nvPr>
        </p:nvGraphicFramePr>
        <p:xfrm>
          <a:off x="539646" y="991780"/>
          <a:ext cx="7870154" cy="8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6938716-D8B4-4B5B-8496-93C1D7CFCF05}"/>
              </a:ext>
            </a:extLst>
          </p:cNvPr>
          <p:cNvPicPr>
            <a:picLocks noChangeAspect="1"/>
          </p:cNvPicPr>
          <p:nvPr/>
        </p:nvPicPr>
        <p:blipFill>
          <a:blip r:embed="rId8"/>
          <a:stretch>
            <a:fillRect/>
          </a:stretch>
        </p:blipFill>
        <p:spPr>
          <a:xfrm>
            <a:off x="506552" y="1825837"/>
            <a:ext cx="7808119" cy="2996800"/>
          </a:xfrm>
          <a:prstGeom prst="rect">
            <a:avLst/>
          </a:prstGeom>
        </p:spPr>
      </p:pic>
    </p:spTree>
    <p:extLst>
      <p:ext uri="{BB962C8B-B14F-4D97-AF65-F5344CB8AC3E}">
        <p14:creationId xmlns:p14="http://schemas.microsoft.com/office/powerpoint/2010/main" val="282122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加载时模块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853755555"/>
              </p:ext>
            </p:extLst>
          </p:nvPr>
        </p:nvGraphicFramePr>
        <p:xfrm>
          <a:off x="539646" y="991780"/>
          <a:ext cx="7870154" cy="74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C9E225A1-CD81-4724-8002-2D61CD1A0B69}"/>
              </a:ext>
            </a:extLst>
          </p:cNvPr>
          <p:cNvPicPr>
            <a:picLocks noChangeAspect="1"/>
          </p:cNvPicPr>
          <p:nvPr/>
        </p:nvPicPr>
        <p:blipFill>
          <a:blip r:embed="rId8"/>
          <a:stretch>
            <a:fillRect/>
          </a:stretch>
        </p:blipFill>
        <p:spPr>
          <a:xfrm>
            <a:off x="364065" y="1801426"/>
            <a:ext cx="8415870" cy="3066456"/>
          </a:xfrm>
          <a:prstGeom prst="rect">
            <a:avLst/>
          </a:prstGeom>
        </p:spPr>
      </p:pic>
    </p:spTree>
    <p:extLst>
      <p:ext uri="{BB962C8B-B14F-4D97-AF65-F5344CB8AC3E}">
        <p14:creationId xmlns:p14="http://schemas.microsoft.com/office/powerpoint/2010/main" val="95291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加载（一）</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943853075"/>
              </p:ext>
            </p:extLst>
          </p:nvPr>
        </p:nvGraphicFramePr>
        <p:xfrm>
          <a:off x="539646" y="937208"/>
          <a:ext cx="7870154" cy="593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130B9EEC-F8E0-A344-8952-0BDC89BF407E}"/>
              </a:ext>
            </a:extLst>
          </p:cNvPr>
          <p:cNvPicPr>
            <a:picLocks noChangeAspect="1"/>
          </p:cNvPicPr>
          <p:nvPr/>
        </p:nvPicPr>
        <p:blipFill>
          <a:blip r:embed="rId8"/>
          <a:stretch>
            <a:fillRect/>
          </a:stretch>
        </p:blipFill>
        <p:spPr>
          <a:xfrm>
            <a:off x="843062" y="1531083"/>
            <a:ext cx="7129363" cy="3538912"/>
          </a:xfrm>
          <a:prstGeom prst="rect">
            <a:avLst/>
          </a:prstGeom>
        </p:spPr>
      </p:pic>
    </p:spTree>
    <p:extLst>
      <p:ext uri="{BB962C8B-B14F-4D97-AF65-F5344CB8AC3E}">
        <p14:creationId xmlns:p14="http://schemas.microsoft.com/office/powerpoint/2010/main" val="273681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775768980"/>
              </p:ext>
            </p:extLst>
          </p:nvPr>
        </p:nvGraphicFramePr>
        <p:xfrm>
          <a:off x="539646" y="937208"/>
          <a:ext cx="7870154" cy="666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308F2939-CF26-9F41-9B59-E073ADF7004A}"/>
              </a:ext>
            </a:extLst>
          </p:cNvPr>
          <p:cNvPicPr>
            <a:picLocks noChangeAspect="1"/>
          </p:cNvPicPr>
          <p:nvPr/>
        </p:nvPicPr>
        <p:blipFill>
          <a:blip r:embed="rId8"/>
          <a:stretch>
            <a:fillRect/>
          </a:stretch>
        </p:blipFill>
        <p:spPr>
          <a:xfrm>
            <a:off x="1248887" y="1701496"/>
            <a:ext cx="6646226" cy="3294564"/>
          </a:xfrm>
          <a:prstGeom prst="rect">
            <a:avLst/>
          </a:prstGeom>
        </p:spPr>
      </p:pic>
    </p:spTree>
    <p:extLst>
      <p:ext uri="{BB962C8B-B14F-4D97-AF65-F5344CB8AC3E}">
        <p14:creationId xmlns:p14="http://schemas.microsoft.com/office/powerpoint/2010/main" val="161208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加载（三）</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954276841"/>
              </p:ext>
            </p:extLst>
          </p:nvPr>
        </p:nvGraphicFramePr>
        <p:xfrm>
          <a:off x="539646" y="910001"/>
          <a:ext cx="7870154" cy="824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789DC1D2-3F4B-F44C-B0C5-ABA4BF853425}"/>
              </a:ext>
            </a:extLst>
          </p:cNvPr>
          <p:cNvPicPr>
            <a:picLocks noChangeAspect="1"/>
          </p:cNvPicPr>
          <p:nvPr/>
        </p:nvPicPr>
        <p:blipFill>
          <a:blip r:embed="rId8"/>
          <a:stretch>
            <a:fillRect/>
          </a:stretch>
        </p:blipFill>
        <p:spPr>
          <a:xfrm>
            <a:off x="1863306" y="1905970"/>
            <a:ext cx="7280694" cy="2637259"/>
          </a:xfrm>
          <a:prstGeom prst="rect">
            <a:avLst/>
          </a:prstGeom>
        </p:spPr>
      </p:pic>
      <p:pic>
        <p:nvPicPr>
          <p:cNvPr id="9" name="图片 8">
            <a:extLst>
              <a:ext uri="{FF2B5EF4-FFF2-40B4-BE49-F238E27FC236}">
                <a16:creationId xmlns:a16="http://schemas.microsoft.com/office/drawing/2014/main" id="{D9661997-AE18-DA41-B1CD-2000A41B21EA}"/>
              </a:ext>
            </a:extLst>
          </p:cNvPr>
          <p:cNvPicPr>
            <a:picLocks noChangeAspect="1"/>
          </p:cNvPicPr>
          <p:nvPr/>
        </p:nvPicPr>
        <p:blipFill>
          <a:blip r:embed="rId9"/>
          <a:stretch>
            <a:fillRect/>
          </a:stretch>
        </p:blipFill>
        <p:spPr>
          <a:xfrm>
            <a:off x="83884" y="2008198"/>
            <a:ext cx="1788643" cy="2432804"/>
          </a:xfrm>
          <a:prstGeom prst="rect">
            <a:avLst/>
          </a:prstGeom>
        </p:spPr>
      </p:pic>
    </p:spTree>
    <p:extLst>
      <p:ext uri="{BB962C8B-B14F-4D97-AF65-F5344CB8AC3E}">
        <p14:creationId xmlns:p14="http://schemas.microsoft.com/office/powerpoint/2010/main" val="334599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加载（四）</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888740233"/>
              </p:ext>
            </p:extLst>
          </p:nvPr>
        </p:nvGraphicFramePr>
        <p:xfrm>
          <a:off x="539646" y="910002"/>
          <a:ext cx="7934264" cy="81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0DF7EC60-F8D0-FA44-A4EC-9B1793C8DA5E}"/>
              </a:ext>
            </a:extLst>
          </p:cNvPr>
          <p:cNvPicPr>
            <a:picLocks noChangeAspect="1"/>
          </p:cNvPicPr>
          <p:nvPr/>
        </p:nvPicPr>
        <p:blipFill>
          <a:blip r:embed="rId8"/>
          <a:stretch>
            <a:fillRect/>
          </a:stretch>
        </p:blipFill>
        <p:spPr>
          <a:xfrm>
            <a:off x="916424" y="2049360"/>
            <a:ext cx="7311152" cy="3094140"/>
          </a:xfrm>
          <a:prstGeom prst="rect">
            <a:avLst/>
          </a:prstGeom>
        </p:spPr>
      </p:pic>
    </p:spTree>
    <p:extLst>
      <p:ext uri="{BB962C8B-B14F-4D97-AF65-F5344CB8AC3E}">
        <p14:creationId xmlns:p14="http://schemas.microsoft.com/office/powerpoint/2010/main" val="292873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运行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672143321"/>
              </p:ext>
            </p:extLst>
          </p:nvPr>
        </p:nvGraphicFramePr>
        <p:xfrm>
          <a:off x="539646" y="910002"/>
          <a:ext cx="7870154" cy="33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D0D53BB1-CC7B-FF48-B532-552A9D9C10CB}"/>
              </a:ext>
            </a:extLst>
          </p:cNvPr>
          <p:cNvPicPr>
            <a:picLocks noChangeAspect="1"/>
          </p:cNvPicPr>
          <p:nvPr/>
        </p:nvPicPr>
        <p:blipFill>
          <a:blip r:embed="rId8"/>
          <a:stretch>
            <a:fillRect/>
          </a:stretch>
        </p:blipFill>
        <p:spPr>
          <a:xfrm>
            <a:off x="228440" y="1419375"/>
            <a:ext cx="8492565" cy="3661365"/>
          </a:xfrm>
          <a:prstGeom prst="rect">
            <a:avLst/>
          </a:prstGeom>
        </p:spPr>
      </p:pic>
    </p:spTree>
    <p:extLst>
      <p:ext uri="{BB962C8B-B14F-4D97-AF65-F5344CB8AC3E}">
        <p14:creationId xmlns:p14="http://schemas.microsoft.com/office/powerpoint/2010/main" val="232496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17</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它是最上层的</a:t>
            </a:r>
            <a:r>
              <a:rPr lang="en-US" altLang="zh-CN" sz="1800" dirty="0" err="1">
                <a:ln w="0"/>
                <a:gradFill>
                  <a:gsLst>
                    <a:gs pos="21000">
                      <a:srgbClr val="53575C"/>
                    </a:gs>
                    <a:gs pos="88000">
                      <a:srgbClr val="C5C7CA"/>
                    </a:gs>
                  </a:gsLst>
                  <a:lin ang="5400000"/>
                </a:gradFill>
              </a:rPr>
              <a:t>Api</a:t>
            </a:r>
            <a:r>
              <a:rPr lang="zh-CN" altLang="en-US" sz="1800" dirty="0">
                <a:ln w="0"/>
                <a:gradFill>
                  <a:gsLst>
                    <a:gs pos="21000">
                      <a:srgbClr val="53575C"/>
                    </a:gs>
                    <a:gs pos="88000">
                      <a:srgbClr val="C5C7CA"/>
                    </a:gs>
                  </a:gsLst>
                  <a:lin ang="5400000"/>
                </a:gradFill>
              </a:rPr>
              <a:t>，是使用者直接使用的对象，它能完成对接口生成代理对象，从而面向接口编程，而不关心内部实现的细节</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在实现中：</a:t>
            </a:r>
            <a:r>
              <a:rPr lang="en-US" altLang="zh-CN" sz="1800" dirty="0">
                <a:ln w="0"/>
                <a:gradFill>
                  <a:gsLst>
                    <a:gs pos="21000">
                      <a:srgbClr val="53575C"/>
                    </a:gs>
                    <a:gs pos="88000">
                      <a:srgbClr val="C5C7CA"/>
                    </a:gs>
                  </a:gsLst>
                  <a:lin ang="5400000"/>
                </a:gradFill>
              </a:rPr>
              <a:t> Feign </a:t>
            </a:r>
            <a:r>
              <a:rPr lang="zh-CN" altLang="en-US" sz="1800" dirty="0">
                <a:ln w="0"/>
                <a:gradFill>
                  <a:gsLst>
                    <a:gs pos="21000">
                      <a:srgbClr val="53575C"/>
                    </a:gs>
                    <a:gs pos="88000">
                      <a:srgbClr val="C5C7CA"/>
                    </a:gs>
                  </a:gsLst>
                  <a:lin ang="5400000"/>
                </a:gradFill>
              </a:rPr>
              <a:t>是一个为目标</a:t>
            </a:r>
            <a:r>
              <a:rPr lang="en-US" altLang="zh-CN" sz="1800" dirty="0">
                <a:ln w="0"/>
                <a:gradFill>
                  <a:gsLst>
                    <a:gs pos="21000">
                      <a:srgbClr val="53575C"/>
                    </a:gs>
                    <a:gs pos="88000">
                      <a:srgbClr val="C5C7CA"/>
                    </a:gs>
                  </a:gsLst>
                  <a:lin ang="5400000"/>
                </a:gradFill>
              </a:rPr>
              <a:t>http </a:t>
            </a:r>
            <a:r>
              <a:rPr lang="en-US" altLang="zh-CN" sz="1800" dirty="0" err="1">
                <a:ln w="0"/>
                <a:gradFill>
                  <a:gsLst>
                    <a:gs pos="21000">
                      <a:srgbClr val="53575C"/>
                    </a:gs>
                    <a:gs pos="88000">
                      <a:srgbClr val="C5C7CA"/>
                    </a:gs>
                  </a:gsLst>
                  <a:lin ang="5400000"/>
                </a:gradFill>
              </a:rPr>
              <a:t>apis</a:t>
            </a:r>
            <a:r>
              <a:rPr lang="en-US" altLang="zh-CN" sz="1800" dirty="0">
                <a:ln w="0"/>
                <a:gradFill>
                  <a:gsLst>
                    <a:gs pos="21000">
                      <a:srgbClr val="53575C"/>
                    </a:gs>
                    <a:gs pos="88000">
                      <a:srgbClr val="C5C7CA"/>
                    </a:gs>
                  </a:gsLst>
                  <a:lin ang="5400000"/>
                </a:gradFill>
              </a:rPr>
              <a:t> </a:t>
            </a:r>
            <a:r>
              <a:rPr lang="zh-CN" altLang="en-US" sz="1800" dirty="0">
                <a:ln w="0"/>
                <a:gradFill>
                  <a:gsLst>
                    <a:gs pos="21000">
                      <a:srgbClr val="53575C"/>
                    </a:gs>
                    <a:gs pos="88000">
                      <a:srgbClr val="C5C7CA"/>
                    </a:gs>
                  </a:gsLst>
                  <a:lin ang="5400000"/>
                </a:gradFill>
              </a:rPr>
              <a:t>生成 </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对象（</a:t>
            </a:r>
            <a:r>
              <a:rPr lang="en-US" altLang="zh-CN" sz="1800" dirty="0" err="1">
                <a:ln w="0"/>
                <a:gradFill>
                  <a:gsLst>
                    <a:gs pos="21000">
                      <a:srgbClr val="53575C"/>
                    </a:gs>
                    <a:gs pos="88000">
                      <a:srgbClr val="C5C7CA"/>
                    </a:gs>
                  </a:gsLst>
                  <a:lin ang="5400000"/>
                </a:gradFill>
              </a:rPr>
              <a:t>Feign#newInstance</a:t>
            </a:r>
            <a:r>
              <a:rPr lang="zh-CN" altLang="en-US" sz="1800" dirty="0">
                <a:ln w="0"/>
                <a:gradFill>
                  <a:gsLst>
                    <a:gs pos="21000">
                      <a:srgbClr val="53575C"/>
                    </a:gs>
                    <a:gs pos="88000">
                      <a:srgbClr val="C5C7CA"/>
                    </a:gs>
                  </a:gsLst>
                  <a:lin ang="5400000"/>
                </a:gradFill>
              </a:rPr>
              <a:t>）的工厂</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的子模块按职责分为加载时和运行时两大类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加载：主要负责读取相关配置来构造</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的代理类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运行：主要是通过代理类执行器调用方法执行器</a:t>
            </a:r>
            <a:r>
              <a:rPr lang="en-US" altLang="zh-CN" sz="1800" dirty="0" err="1">
                <a:ln w="0"/>
                <a:gradFill>
                  <a:gsLst>
                    <a:gs pos="21000">
                      <a:srgbClr val="53575C"/>
                    </a:gs>
                    <a:gs pos="88000">
                      <a:srgbClr val="C5C7CA"/>
                    </a:gs>
                  </a:gsLst>
                  <a:lin ang="5400000"/>
                </a:gradFill>
              </a:rPr>
              <a:t>SynchronousMethodHandler</a:t>
            </a:r>
            <a:r>
              <a:rPr lang="zh-CN" altLang="en-US" sz="1800" dirty="0">
                <a:ln w="0"/>
                <a:gradFill>
                  <a:gsLst>
                    <a:gs pos="21000">
                      <a:srgbClr val="53575C"/>
                    </a:gs>
                    <a:gs pos="88000">
                      <a:srgbClr val="C5C7CA"/>
                    </a:gs>
                  </a:gsLst>
                  <a:lin ang="5400000"/>
                </a:gradFill>
              </a:rPr>
              <a:t>来执行，分为三步：解析参数、发送请求、解析结果</a:t>
            </a:r>
            <a:endParaRPr lang="en-US" altLang="zh-CN" sz="1800" dirty="0">
              <a:ln w="0"/>
              <a:gradFill>
                <a:gsLst>
                  <a:gs pos="21000">
                    <a:srgbClr val="53575C"/>
                  </a:gs>
                  <a:gs pos="88000">
                    <a:srgbClr val="C5C7CA"/>
                  </a:gs>
                </a:gsLst>
                <a:lin ang="5400000"/>
              </a:gradFill>
            </a:endParaRPr>
          </a:p>
          <a:p>
            <a:pPr marL="127000" indent="0">
              <a:buNone/>
            </a:pPr>
            <a:endParaRPr lang="zh-CN" altLang="en-US" sz="1800" dirty="0">
              <a:ln w="0"/>
              <a:gradFill>
                <a:gsLst>
                  <a:gs pos="21000">
                    <a:srgbClr val="53575C"/>
                  </a:gs>
                  <a:gs pos="88000">
                    <a:srgbClr val="C5C7CA"/>
                  </a:gs>
                </a:gsLst>
                <a:lin ang="5400000"/>
              </a:gradFill>
            </a:endParaRP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8500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18</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497192746"/>
              </p:ext>
            </p:extLst>
          </p:nvPr>
        </p:nvGraphicFramePr>
        <p:xfrm>
          <a:off x="539645" y="910002"/>
          <a:ext cx="7998375" cy="90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AB43092F-BAD1-7945-9F11-D0EABECC3AF9}"/>
              </a:ext>
            </a:extLst>
          </p:cNvPr>
          <p:cNvPicPr>
            <a:picLocks noChangeAspect="1"/>
          </p:cNvPicPr>
          <p:nvPr/>
        </p:nvPicPr>
        <p:blipFill>
          <a:blip r:embed="rId8"/>
          <a:stretch>
            <a:fillRect/>
          </a:stretch>
        </p:blipFill>
        <p:spPr>
          <a:xfrm>
            <a:off x="4779234" y="1923056"/>
            <a:ext cx="4114512" cy="2169284"/>
          </a:xfrm>
          <a:prstGeom prst="rect">
            <a:avLst/>
          </a:prstGeom>
        </p:spPr>
      </p:pic>
      <p:pic>
        <p:nvPicPr>
          <p:cNvPr id="9" name="图片 8">
            <a:extLst>
              <a:ext uri="{FF2B5EF4-FFF2-40B4-BE49-F238E27FC236}">
                <a16:creationId xmlns:a16="http://schemas.microsoft.com/office/drawing/2014/main" id="{615D34F5-5FE3-3442-83A0-ABD5E1902307}"/>
              </a:ext>
            </a:extLst>
          </p:cNvPr>
          <p:cNvPicPr>
            <a:picLocks noChangeAspect="1"/>
          </p:cNvPicPr>
          <p:nvPr/>
        </p:nvPicPr>
        <p:blipFill>
          <a:blip r:embed="rId9"/>
          <a:stretch>
            <a:fillRect/>
          </a:stretch>
        </p:blipFill>
        <p:spPr>
          <a:xfrm>
            <a:off x="250254" y="1923056"/>
            <a:ext cx="4394190" cy="2169284"/>
          </a:xfrm>
          <a:prstGeom prst="rect">
            <a:avLst/>
          </a:prstGeom>
        </p:spPr>
      </p:pic>
      <p:pic>
        <p:nvPicPr>
          <p:cNvPr id="11" name="图片 10">
            <a:extLst>
              <a:ext uri="{FF2B5EF4-FFF2-40B4-BE49-F238E27FC236}">
                <a16:creationId xmlns:a16="http://schemas.microsoft.com/office/drawing/2014/main" id="{D2583D05-33A0-3D41-9888-44C57ABCAC4E}"/>
              </a:ext>
            </a:extLst>
          </p:cNvPr>
          <p:cNvPicPr>
            <a:picLocks noChangeAspect="1"/>
          </p:cNvPicPr>
          <p:nvPr/>
        </p:nvPicPr>
        <p:blipFill>
          <a:blip r:embed="rId10"/>
          <a:stretch>
            <a:fillRect/>
          </a:stretch>
        </p:blipFill>
        <p:spPr>
          <a:xfrm>
            <a:off x="2107307" y="4134508"/>
            <a:ext cx="4863049" cy="900312"/>
          </a:xfrm>
          <a:prstGeom prst="rect">
            <a:avLst/>
          </a:prstGeom>
        </p:spPr>
      </p:pic>
    </p:spTree>
    <p:extLst>
      <p:ext uri="{BB962C8B-B14F-4D97-AF65-F5344CB8AC3E}">
        <p14:creationId xmlns:p14="http://schemas.microsoft.com/office/powerpoint/2010/main" val="272418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19</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329370694"/>
              </p:ext>
            </p:extLst>
          </p:nvPr>
        </p:nvGraphicFramePr>
        <p:xfrm>
          <a:off x="539645" y="910002"/>
          <a:ext cx="7998375" cy="62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DC6F10B8-BCDB-DE41-B44B-3F77E1BFF956}"/>
              </a:ext>
            </a:extLst>
          </p:cNvPr>
          <p:cNvPicPr>
            <a:picLocks noChangeAspect="1"/>
          </p:cNvPicPr>
          <p:nvPr/>
        </p:nvPicPr>
        <p:blipFill>
          <a:blip r:embed="rId8"/>
          <a:stretch>
            <a:fillRect/>
          </a:stretch>
        </p:blipFill>
        <p:spPr>
          <a:xfrm>
            <a:off x="185500" y="3297655"/>
            <a:ext cx="5353985" cy="1690457"/>
          </a:xfrm>
          <a:prstGeom prst="rect">
            <a:avLst/>
          </a:prstGeom>
        </p:spPr>
      </p:pic>
      <p:pic>
        <p:nvPicPr>
          <p:cNvPr id="4" name="图片 3">
            <a:extLst>
              <a:ext uri="{FF2B5EF4-FFF2-40B4-BE49-F238E27FC236}">
                <a16:creationId xmlns:a16="http://schemas.microsoft.com/office/drawing/2014/main" id="{A53D6C14-F461-D147-B81B-B9D2A29B7333}"/>
              </a:ext>
            </a:extLst>
          </p:cNvPr>
          <p:cNvPicPr>
            <a:picLocks noChangeAspect="1"/>
          </p:cNvPicPr>
          <p:nvPr/>
        </p:nvPicPr>
        <p:blipFill>
          <a:blip r:embed="rId9"/>
          <a:stretch>
            <a:fillRect/>
          </a:stretch>
        </p:blipFill>
        <p:spPr>
          <a:xfrm>
            <a:off x="539645" y="1662241"/>
            <a:ext cx="4148794" cy="1570737"/>
          </a:xfrm>
          <a:prstGeom prst="rect">
            <a:avLst/>
          </a:prstGeom>
        </p:spPr>
      </p:pic>
      <p:pic>
        <p:nvPicPr>
          <p:cNvPr id="12" name="图片 11">
            <a:extLst>
              <a:ext uri="{FF2B5EF4-FFF2-40B4-BE49-F238E27FC236}">
                <a16:creationId xmlns:a16="http://schemas.microsoft.com/office/drawing/2014/main" id="{9BD713E4-2FA1-0643-A7D7-89EC74FB4C96}"/>
              </a:ext>
            </a:extLst>
          </p:cNvPr>
          <p:cNvPicPr>
            <a:picLocks noChangeAspect="1"/>
          </p:cNvPicPr>
          <p:nvPr/>
        </p:nvPicPr>
        <p:blipFill>
          <a:blip r:embed="rId10"/>
          <a:stretch>
            <a:fillRect/>
          </a:stretch>
        </p:blipFill>
        <p:spPr>
          <a:xfrm>
            <a:off x="6029330" y="1662241"/>
            <a:ext cx="2879825" cy="2998078"/>
          </a:xfrm>
          <a:prstGeom prst="rect">
            <a:avLst/>
          </a:prstGeom>
        </p:spPr>
      </p:pic>
      <p:sp>
        <p:nvSpPr>
          <p:cNvPr id="13" name="右箭头 12">
            <a:extLst>
              <a:ext uri="{FF2B5EF4-FFF2-40B4-BE49-F238E27FC236}">
                <a16:creationId xmlns:a16="http://schemas.microsoft.com/office/drawing/2014/main" id="{C5D3F623-D14A-8E41-AA4F-21E05263950B}"/>
              </a:ext>
            </a:extLst>
          </p:cNvPr>
          <p:cNvSpPr/>
          <p:nvPr/>
        </p:nvSpPr>
        <p:spPr>
          <a:xfrm>
            <a:off x="5268550" y="2803997"/>
            <a:ext cx="610974" cy="3572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654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CD839-1BD1-42B0-A474-BB09D0FF516C}"/>
              </a:ext>
            </a:extLst>
          </p:cNvPr>
          <p:cNvSpPr>
            <a:spLocks noGrp="1"/>
          </p:cNvSpPr>
          <p:nvPr>
            <p:ph type="title"/>
          </p:nvPr>
        </p:nvSpPr>
        <p:spPr>
          <a:xfrm>
            <a:off x="693419" y="508740"/>
            <a:ext cx="7716381" cy="613200"/>
          </a:xfrm>
        </p:spPr>
        <p:txBody>
          <a:bodyPr/>
          <a:lstStyle/>
          <a:p>
            <a:r>
              <a:rPr lang="zh-CN" altLang="en-US" sz="3200" dirty="0">
                <a:ln w="0"/>
                <a:solidFill>
                  <a:schemeClr val="tx1"/>
                </a:solidFill>
                <a:effectLst>
                  <a:outerShdw blurRad="38100" dist="19050" dir="2700000" algn="tl" rotWithShape="0">
                    <a:schemeClr val="dk1">
                      <a:alpha val="40000"/>
                    </a:schemeClr>
                  </a:outerShdw>
                </a:effectLst>
              </a:rPr>
              <a:t>目录</a:t>
            </a:r>
            <a:endParaRPr lang="zh-CN" altLang="en-US" sz="3200" dirty="0"/>
          </a:p>
        </p:txBody>
      </p:sp>
      <p:sp>
        <p:nvSpPr>
          <p:cNvPr id="3" name="文本占位符 2">
            <a:extLst>
              <a:ext uri="{FF2B5EF4-FFF2-40B4-BE49-F238E27FC236}">
                <a16:creationId xmlns:a16="http://schemas.microsoft.com/office/drawing/2014/main" id="{A7DEC09C-6722-40A5-A304-F12B4D67A2D8}"/>
              </a:ext>
            </a:extLst>
          </p:cNvPr>
          <p:cNvSpPr>
            <a:spLocks noGrp="1"/>
          </p:cNvSpPr>
          <p:nvPr>
            <p:ph type="body" idx="1"/>
          </p:nvPr>
        </p:nvSpPr>
        <p:spPr>
          <a:xfrm>
            <a:off x="803908" y="1384575"/>
            <a:ext cx="7495401" cy="3072885"/>
          </a:xfrm>
        </p:spPr>
        <p:txBody>
          <a:bodyPr/>
          <a:lstStyle/>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是什么，如何工作的</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简单实操，基本使用</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的组件设计，源码流程浅析</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Http</a:t>
            </a:r>
            <a:r>
              <a:rPr lang="zh-CN" altLang="en-US" sz="2400" dirty="0">
                <a:ln w="0"/>
                <a:gradFill>
                  <a:gsLst>
                    <a:gs pos="21000">
                      <a:srgbClr val="53575C"/>
                    </a:gs>
                    <a:gs pos="88000">
                      <a:srgbClr val="C5C7CA"/>
                    </a:gs>
                  </a:gsLst>
                  <a:lin ang="5400000"/>
                </a:gradFill>
              </a:rPr>
              <a:t>相关配置在哪里，如何调优</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 组件自定义扩展</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相关最佳实践</a:t>
            </a:r>
          </a:p>
        </p:txBody>
      </p:sp>
      <p:sp>
        <p:nvSpPr>
          <p:cNvPr id="5" name="灯片编号占位符 4">
            <a:extLst>
              <a:ext uri="{FF2B5EF4-FFF2-40B4-BE49-F238E27FC236}">
                <a16:creationId xmlns:a16="http://schemas.microsoft.com/office/drawing/2014/main" id="{7E8D9C9D-3249-4293-A202-82CEF1FFC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60956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416257061"/>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BF31F78D-D86B-784E-982E-4A13E99037C1}"/>
              </a:ext>
            </a:extLst>
          </p:cNvPr>
          <p:cNvPicPr>
            <a:picLocks noChangeAspect="1"/>
          </p:cNvPicPr>
          <p:nvPr/>
        </p:nvPicPr>
        <p:blipFill>
          <a:blip r:embed="rId8"/>
          <a:stretch>
            <a:fillRect/>
          </a:stretch>
        </p:blipFill>
        <p:spPr>
          <a:xfrm>
            <a:off x="188699" y="1661460"/>
            <a:ext cx="4571998" cy="1216068"/>
          </a:xfrm>
          <a:prstGeom prst="rect">
            <a:avLst/>
          </a:prstGeom>
        </p:spPr>
      </p:pic>
      <p:pic>
        <p:nvPicPr>
          <p:cNvPr id="8" name="图片 7">
            <a:extLst>
              <a:ext uri="{FF2B5EF4-FFF2-40B4-BE49-F238E27FC236}">
                <a16:creationId xmlns:a16="http://schemas.microsoft.com/office/drawing/2014/main" id="{E9899A4D-074A-EA43-B628-8631C48E384F}"/>
              </a:ext>
            </a:extLst>
          </p:cNvPr>
          <p:cNvPicPr>
            <a:picLocks noChangeAspect="1"/>
          </p:cNvPicPr>
          <p:nvPr/>
        </p:nvPicPr>
        <p:blipFill>
          <a:blip r:embed="rId9"/>
          <a:stretch>
            <a:fillRect/>
          </a:stretch>
        </p:blipFill>
        <p:spPr>
          <a:xfrm>
            <a:off x="185738" y="3292513"/>
            <a:ext cx="3776306" cy="1367753"/>
          </a:xfrm>
          <a:prstGeom prst="rect">
            <a:avLst/>
          </a:prstGeom>
        </p:spPr>
      </p:pic>
      <p:pic>
        <p:nvPicPr>
          <p:cNvPr id="9" name="图片 8">
            <a:extLst>
              <a:ext uri="{FF2B5EF4-FFF2-40B4-BE49-F238E27FC236}">
                <a16:creationId xmlns:a16="http://schemas.microsoft.com/office/drawing/2014/main" id="{36BFBDF6-BE05-2C47-A136-A42AFF7A0955}"/>
              </a:ext>
            </a:extLst>
          </p:cNvPr>
          <p:cNvPicPr>
            <a:picLocks noChangeAspect="1"/>
          </p:cNvPicPr>
          <p:nvPr/>
        </p:nvPicPr>
        <p:blipFill>
          <a:blip r:embed="rId10"/>
          <a:stretch>
            <a:fillRect/>
          </a:stretch>
        </p:blipFill>
        <p:spPr>
          <a:xfrm>
            <a:off x="4247853" y="1661460"/>
            <a:ext cx="4639517" cy="3126527"/>
          </a:xfrm>
          <a:prstGeom prst="rect">
            <a:avLst/>
          </a:prstGeom>
        </p:spPr>
      </p:pic>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933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666077096"/>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4BD83F2-98C8-F444-BA9F-D1FFC039034A}"/>
              </a:ext>
            </a:extLst>
          </p:cNvPr>
          <p:cNvPicPr>
            <a:picLocks noChangeAspect="1"/>
          </p:cNvPicPr>
          <p:nvPr/>
        </p:nvPicPr>
        <p:blipFill>
          <a:blip r:embed="rId8"/>
          <a:stretch>
            <a:fillRect/>
          </a:stretch>
        </p:blipFill>
        <p:spPr>
          <a:xfrm>
            <a:off x="411426" y="1804758"/>
            <a:ext cx="4746268" cy="1441418"/>
          </a:xfrm>
          <a:prstGeom prst="rect">
            <a:avLst/>
          </a:prstGeom>
        </p:spPr>
      </p:pic>
      <p:pic>
        <p:nvPicPr>
          <p:cNvPr id="10" name="图片 9">
            <a:extLst>
              <a:ext uri="{FF2B5EF4-FFF2-40B4-BE49-F238E27FC236}">
                <a16:creationId xmlns:a16="http://schemas.microsoft.com/office/drawing/2014/main" id="{0F5B1EC4-3EF7-0A44-85D6-3AA54AADB1BF}"/>
              </a:ext>
            </a:extLst>
          </p:cNvPr>
          <p:cNvPicPr>
            <a:picLocks noChangeAspect="1"/>
          </p:cNvPicPr>
          <p:nvPr/>
        </p:nvPicPr>
        <p:blipFill>
          <a:blip r:embed="rId9"/>
          <a:stretch>
            <a:fillRect/>
          </a:stretch>
        </p:blipFill>
        <p:spPr>
          <a:xfrm>
            <a:off x="411424" y="3466928"/>
            <a:ext cx="4746269" cy="1584161"/>
          </a:xfrm>
          <a:prstGeom prst="rect">
            <a:avLst/>
          </a:prstGeom>
        </p:spPr>
      </p:pic>
      <p:sp>
        <p:nvSpPr>
          <p:cNvPr id="13" name="云形标注 12">
            <a:extLst>
              <a:ext uri="{FF2B5EF4-FFF2-40B4-BE49-F238E27FC236}">
                <a16:creationId xmlns:a16="http://schemas.microsoft.com/office/drawing/2014/main" id="{20020D50-CD9B-AE4F-905D-AD858F0C64AF}"/>
              </a:ext>
            </a:extLst>
          </p:cNvPr>
          <p:cNvSpPr/>
          <p:nvPr/>
        </p:nvSpPr>
        <p:spPr>
          <a:xfrm>
            <a:off x="5467649" y="1888565"/>
            <a:ext cx="3735295" cy="225312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b="1" dirty="0">
                <a:solidFill>
                  <a:schemeClr val="tx2">
                    <a:lumMod val="10000"/>
                  </a:schemeClr>
                </a:solidFill>
                <a:latin typeface="Wawati SC" pitchFamily="82" charset="-122"/>
                <a:ea typeface="Wawati SC" pitchFamily="82" charset="-122"/>
              </a:rPr>
              <a:t>思考：为何自定义</a:t>
            </a:r>
            <a:r>
              <a:rPr lang="en-US" altLang="zh-CN" sz="1000" b="1" dirty="0">
                <a:solidFill>
                  <a:schemeClr val="tx2">
                    <a:lumMod val="10000"/>
                  </a:schemeClr>
                </a:solidFill>
                <a:latin typeface="Wawati SC" pitchFamily="82" charset="-122"/>
                <a:ea typeface="Wawati SC" pitchFamily="82" charset="-122"/>
              </a:rPr>
              <a:t>Configuration</a:t>
            </a:r>
            <a:r>
              <a:rPr lang="zh-CN" altLang="en-US" sz="1000" b="1" dirty="0">
                <a:solidFill>
                  <a:schemeClr val="tx2">
                    <a:lumMod val="10000"/>
                  </a:schemeClr>
                </a:solidFill>
                <a:latin typeface="Wawati SC" pitchFamily="82" charset="-122"/>
                <a:ea typeface="Wawati SC" pitchFamily="82" charset="-122"/>
              </a:rPr>
              <a:t>不能加</a:t>
            </a:r>
            <a:r>
              <a:rPr lang="en-US" altLang="zh-CN" sz="1000" b="1" dirty="0">
                <a:solidFill>
                  <a:schemeClr val="tx2">
                    <a:lumMod val="10000"/>
                  </a:schemeClr>
                </a:solidFill>
                <a:latin typeface="Wawati SC" pitchFamily="82" charset="-122"/>
                <a:ea typeface="Wawati SC" pitchFamily="82" charset="-122"/>
              </a:rPr>
              <a:t>Component/Configuration</a:t>
            </a:r>
            <a:r>
              <a:rPr lang="zh-CN" altLang="en-US" sz="1000" b="1" dirty="0">
                <a:solidFill>
                  <a:schemeClr val="tx2">
                    <a:lumMod val="10000"/>
                  </a:schemeClr>
                </a:solidFill>
                <a:latin typeface="Wawati SC" pitchFamily="82" charset="-122"/>
                <a:ea typeface="Wawati SC" pitchFamily="82" charset="-122"/>
              </a:rPr>
              <a:t>注解？</a:t>
            </a:r>
            <a:br>
              <a:rPr lang="zh-CN" altLang="en-US" sz="1000" b="1" dirty="0">
                <a:solidFill>
                  <a:schemeClr val="tx2">
                    <a:lumMod val="10000"/>
                  </a:schemeClr>
                </a:solidFill>
                <a:latin typeface="Wawati SC" pitchFamily="82" charset="-122"/>
                <a:ea typeface="Wawati SC" pitchFamily="82" charset="-122"/>
              </a:rPr>
            </a:br>
            <a:endParaRPr lang="zh-CN" altLang="en-US" sz="1000" b="1" dirty="0">
              <a:solidFill>
                <a:schemeClr val="tx2">
                  <a:lumMod val="10000"/>
                </a:schemeClr>
              </a:solidFill>
              <a:latin typeface="Wawati SC" pitchFamily="82" charset="-122"/>
              <a:ea typeface="Wawati SC" pitchFamily="82" charset="-122"/>
            </a:endParaRPr>
          </a:p>
          <a:p>
            <a:r>
              <a:rPr lang="zh-CN" altLang="en-US" sz="1000" b="1" dirty="0">
                <a:solidFill>
                  <a:schemeClr val="tx2">
                    <a:lumMod val="10000"/>
                  </a:schemeClr>
                </a:solidFill>
                <a:latin typeface="Wawati SC" pitchFamily="82" charset="-122"/>
                <a:ea typeface="Wawati SC" pitchFamily="82" charset="-122"/>
              </a:rPr>
              <a:t>如果加了</a:t>
            </a:r>
            <a:r>
              <a:rPr lang="en-US" altLang="zh-CN" sz="1000" b="1" dirty="0">
                <a:solidFill>
                  <a:schemeClr val="tx2">
                    <a:lumMod val="10000"/>
                  </a:schemeClr>
                </a:solidFill>
                <a:latin typeface="Wawati SC" pitchFamily="82" charset="-122"/>
                <a:ea typeface="Wawati SC" pitchFamily="82" charset="-122"/>
              </a:rPr>
              <a:t>Component</a:t>
            </a:r>
            <a:r>
              <a:rPr lang="zh-CN" altLang="en-US" sz="1000" b="1" dirty="0">
                <a:solidFill>
                  <a:schemeClr val="tx2">
                    <a:lumMod val="10000"/>
                  </a:schemeClr>
                </a:solidFill>
                <a:latin typeface="Wawati SC" pitchFamily="82" charset="-122"/>
                <a:ea typeface="Wawati SC" pitchFamily="82" charset="-122"/>
              </a:rPr>
              <a:t>注解，会被父容器注入，导致</a:t>
            </a:r>
            <a:r>
              <a:rPr lang="en-US" altLang="zh-CN" sz="1000" b="1" dirty="0" err="1">
                <a:solidFill>
                  <a:schemeClr val="tx2">
                    <a:lumMod val="10000"/>
                  </a:schemeClr>
                </a:solidFill>
                <a:latin typeface="Wawati SC" pitchFamily="82" charset="-122"/>
                <a:ea typeface="Wawati SC" pitchFamily="82" charset="-122"/>
              </a:rPr>
              <a:t>FeignClientsConfiguration</a:t>
            </a:r>
            <a:r>
              <a:rPr lang="zh-CN" altLang="en-US" sz="1000" b="1" dirty="0">
                <a:solidFill>
                  <a:schemeClr val="tx2">
                    <a:lumMod val="10000"/>
                  </a:schemeClr>
                </a:solidFill>
                <a:latin typeface="Wawati SC" pitchFamily="82" charset="-122"/>
                <a:ea typeface="Wawati SC" pitchFamily="82" charset="-122"/>
              </a:rPr>
              <a:t>默认配置类的</a:t>
            </a:r>
            <a:r>
              <a:rPr lang="en-US" altLang="zh-CN" sz="1000" b="1" dirty="0" err="1">
                <a:solidFill>
                  <a:schemeClr val="tx2">
                    <a:lumMod val="10000"/>
                  </a:schemeClr>
                </a:solidFill>
                <a:latin typeface="Wawati SC" pitchFamily="82" charset="-122"/>
                <a:ea typeface="Wawati SC" pitchFamily="82" charset="-122"/>
              </a:rPr>
              <a:t>ConditionalOnMissingBean</a:t>
            </a:r>
            <a:r>
              <a:rPr lang="zh-CN" altLang="en-US" sz="1000" b="1" dirty="0">
                <a:solidFill>
                  <a:schemeClr val="tx2">
                    <a:lumMod val="10000"/>
                  </a:schemeClr>
                </a:solidFill>
                <a:latin typeface="Wawati SC" pitchFamily="82" charset="-122"/>
                <a:ea typeface="Wawati SC" pitchFamily="82" charset="-122"/>
              </a:rPr>
              <a:t>为</a:t>
            </a:r>
            <a:r>
              <a:rPr lang="en-US" altLang="zh-CN" sz="1000" b="1" dirty="0">
                <a:solidFill>
                  <a:schemeClr val="tx2">
                    <a:lumMod val="10000"/>
                  </a:schemeClr>
                </a:solidFill>
                <a:latin typeface="Wawati SC" pitchFamily="82" charset="-122"/>
                <a:ea typeface="Wawati SC" pitchFamily="82" charset="-122"/>
              </a:rPr>
              <a:t>false</a:t>
            </a:r>
            <a:r>
              <a:rPr lang="zh-CN" altLang="en-US" sz="1000" b="1" dirty="0">
                <a:solidFill>
                  <a:schemeClr val="tx2">
                    <a:lumMod val="10000"/>
                  </a:schemeClr>
                </a:solidFill>
                <a:latin typeface="Wawati SC" pitchFamily="82" charset="-122"/>
                <a:ea typeface="Wawati SC" pitchFamily="82" charset="-122"/>
              </a:rPr>
              <a:t>，因为容器判断已经有同类型的</a:t>
            </a:r>
            <a:r>
              <a:rPr lang="en-US" altLang="zh-CN" sz="1000" b="1" dirty="0">
                <a:solidFill>
                  <a:schemeClr val="tx2">
                    <a:lumMod val="10000"/>
                  </a:schemeClr>
                </a:solidFill>
                <a:latin typeface="Wawati SC" pitchFamily="82" charset="-122"/>
                <a:ea typeface="Wawati SC" pitchFamily="82" charset="-122"/>
              </a:rPr>
              <a:t>bean</a:t>
            </a:r>
            <a:r>
              <a:rPr lang="zh-CN" altLang="en-US" sz="1000" b="1" dirty="0">
                <a:solidFill>
                  <a:schemeClr val="tx2">
                    <a:lumMod val="10000"/>
                  </a:schemeClr>
                </a:solidFill>
                <a:latin typeface="Wawati SC" pitchFamily="82" charset="-122"/>
                <a:ea typeface="Wawati SC" pitchFamily="82" charset="-122"/>
              </a:rPr>
              <a:t>存在，从而使全局默认配置为自定义的</a:t>
            </a:r>
            <a:r>
              <a:rPr lang="en-US" altLang="zh-CN" sz="1000" b="1" dirty="0">
                <a:solidFill>
                  <a:schemeClr val="tx2">
                    <a:lumMod val="10000"/>
                  </a:schemeClr>
                </a:solidFill>
                <a:latin typeface="Wawati SC" pitchFamily="82" charset="-122"/>
                <a:ea typeface="Wawati SC" pitchFamily="82" charset="-122"/>
              </a:rPr>
              <a:t>Configuration</a:t>
            </a:r>
          </a:p>
          <a:p>
            <a:pPr algn="ctr"/>
            <a:endParaRPr lang="en-US" sz="1000" dirty="0">
              <a:solidFill>
                <a:schemeClr val="tx2">
                  <a:lumMod val="10000"/>
                </a:schemeClr>
              </a:solidFill>
              <a:latin typeface="Wawati SC" pitchFamily="82" charset="-122"/>
              <a:ea typeface="Wawati SC" pitchFamily="82" charset="-122"/>
            </a:endParaRPr>
          </a:p>
        </p:txBody>
      </p:sp>
    </p:spTree>
    <p:extLst>
      <p:ext uri="{BB962C8B-B14F-4D97-AF65-F5344CB8AC3E}">
        <p14:creationId xmlns:p14="http://schemas.microsoft.com/office/powerpoint/2010/main" val="82961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611491036"/>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4C30952D-B501-D74E-A4D3-416520C1EEB2}"/>
              </a:ext>
            </a:extLst>
          </p:cNvPr>
          <p:cNvPicPr>
            <a:picLocks noChangeAspect="1"/>
          </p:cNvPicPr>
          <p:nvPr/>
        </p:nvPicPr>
        <p:blipFill>
          <a:blip r:embed="rId8"/>
          <a:stretch>
            <a:fillRect/>
          </a:stretch>
        </p:blipFill>
        <p:spPr>
          <a:xfrm>
            <a:off x="411425" y="1978068"/>
            <a:ext cx="4231719" cy="2481227"/>
          </a:xfrm>
          <a:prstGeom prst="rect">
            <a:avLst/>
          </a:prstGeom>
        </p:spPr>
      </p:pic>
      <p:pic>
        <p:nvPicPr>
          <p:cNvPr id="9" name="图片 8">
            <a:extLst>
              <a:ext uri="{FF2B5EF4-FFF2-40B4-BE49-F238E27FC236}">
                <a16:creationId xmlns:a16="http://schemas.microsoft.com/office/drawing/2014/main" id="{EAD3564C-D3DF-E64B-AEBB-3DA86BFE8B6A}"/>
              </a:ext>
            </a:extLst>
          </p:cNvPr>
          <p:cNvPicPr>
            <a:picLocks noChangeAspect="1"/>
          </p:cNvPicPr>
          <p:nvPr/>
        </p:nvPicPr>
        <p:blipFill>
          <a:blip r:embed="rId9"/>
          <a:stretch>
            <a:fillRect/>
          </a:stretch>
        </p:blipFill>
        <p:spPr>
          <a:xfrm>
            <a:off x="4795681" y="1978068"/>
            <a:ext cx="3936894" cy="2482076"/>
          </a:xfrm>
          <a:prstGeom prst="rect">
            <a:avLst/>
          </a:prstGeom>
        </p:spPr>
      </p:pic>
    </p:spTree>
    <p:extLst>
      <p:ext uri="{BB962C8B-B14F-4D97-AF65-F5344CB8AC3E}">
        <p14:creationId xmlns:p14="http://schemas.microsoft.com/office/powerpoint/2010/main" val="1989829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204021255"/>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D2564A62-EF19-7049-A2B7-2E13132B1DDB}"/>
              </a:ext>
            </a:extLst>
          </p:cNvPr>
          <p:cNvPicPr>
            <a:picLocks noChangeAspect="1"/>
          </p:cNvPicPr>
          <p:nvPr/>
        </p:nvPicPr>
        <p:blipFill>
          <a:blip r:embed="rId8"/>
          <a:stretch>
            <a:fillRect/>
          </a:stretch>
        </p:blipFill>
        <p:spPr>
          <a:xfrm>
            <a:off x="539645" y="1790458"/>
            <a:ext cx="3296541" cy="3013316"/>
          </a:xfrm>
          <a:prstGeom prst="rect">
            <a:avLst/>
          </a:prstGeom>
        </p:spPr>
      </p:pic>
      <p:pic>
        <p:nvPicPr>
          <p:cNvPr id="8" name="图片 7">
            <a:extLst>
              <a:ext uri="{FF2B5EF4-FFF2-40B4-BE49-F238E27FC236}">
                <a16:creationId xmlns:a16="http://schemas.microsoft.com/office/drawing/2014/main" id="{052F6EC0-3511-CE44-BB85-DA1A3A343FAF}"/>
              </a:ext>
            </a:extLst>
          </p:cNvPr>
          <p:cNvPicPr>
            <a:picLocks noChangeAspect="1"/>
          </p:cNvPicPr>
          <p:nvPr/>
        </p:nvPicPr>
        <p:blipFill>
          <a:blip r:embed="rId9"/>
          <a:stretch>
            <a:fillRect/>
          </a:stretch>
        </p:blipFill>
        <p:spPr>
          <a:xfrm>
            <a:off x="3961063" y="1790458"/>
            <a:ext cx="4576957" cy="3013316"/>
          </a:xfrm>
          <a:prstGeom prst="rect">
            <a:avLst/>
          </a:prstGeom>
        </p:spPr>
      </p:pic>
    </p:spTree>
    <p:extLst>
      <p:ext uri="{BB962C8B-B14F-4D97-AF65-F5344CB8AC3E}">
        <p14:creationId xmlns:p14="http://schemas.microsoft.com/office/powerpoint/2010/main" val="3991357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性能调优之连接池到底该多大</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32315288"/>
              </p:ext>
            </p:extLst>
          </p:nvPr>
        </p:nvGraphicFramePr>
        <p:xfrm>
          <a:off x="539645" y="910002"/>
          <a:ext cx="7998375" cy="460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云形标注 3">
            <a:extLst>
              <a:ext uri="{FF2B5EF4-FFF2-40B4-BE49-F238E27FC236}">
                <a16:creationId xmlns:a16="http://schemas.microsoft.com/office/drawing/2014/main" id="{01F2BF31-DEF9-7C47-ACD7-C8C18EF5CA23}"/>
              </a:ext>
            </a:extLst>
          </p:cNvPr>
          <p:cNvSpPr/>
          <p:nvPr/>
        </p:nvSpPr>
        <p:spPr>
          <a:xfrm>
            <a:off x="454212" y="1930400"/>
            <a:ext cx="3024094" cy="183477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Wawati SC" pitchFamily="82" charset="-122"/>
                <a:ea typeface="Wawati SC" pitchFamily="82" charset="-122"/>
              </a:rPr>
              <a:t>假设一个业务系统</a:t>
            </a:r>
            <a:r>
              <a:rPr lang="zh-CN" altLang="en-US" dirty="0">
                <a:latin typeface="Wawati SC" pitchFamily="82" charset="-122"/>
                <a:ea typeface="Wawati SC" pitchFamily="82" charset="-122"/>
              </a:rPr>
              <a:t>一天</a:t>
            </a:r>
            <a:r>
              <a:rPr lang="en-US" altLang="zh-CN" dirty="0">
                <a:latin typeface="Wawati SC" pitchFamily="82" charset="-122"/>
                <a:ea typeface="Wawati SC" pitchFamily="82" charset="-122"/>
              </a:rPr>
              <a:t>1000w</a:t>
            </a:r>
            <a:r>
              <a:rPr lang="zh-CN" altLang="en-US" dirty="0">
                <a:latin typeface="Wawati SC" pitchFamily="82" charset="-122"/>
                <a:ea typeface="Wawati SC" pitchFamily="82" charset="-122"/>
              </a:rPr>
              <a:t>请求，线上有</a:t>
            </a:r>
            <a:r>
              <a:rPr lang="en-US" altLang="zh-CN" dirty="0">
                <a:latin typeface="Wawati SC" pitchFamily="82" charset="-122"/>
                <a:ea typeface="Wawati SC" pitchFamily="82" charset="-122"/>
              </a:rPr>
              <a:t>8</a:t>
            </a:r>
            <a:r>
              <a:rPr lang="zh-CN" altLang="en-US" dirty="0">
                <a:latin typeface="Wawati SC" pitchFamily="82" charset="-122"/>
                <a:ea typeface="Wawati SC" pitchFamily="82" charset="-122"/>
              </a:rPr>
              <a:t>台服务器，那么连接池该怎么配置？</a:t>
            </a:r>
            <a:endParaRPr lang="en-US" dirty="0">
              <a:latin typeface="Wawati SC" pitchFamily="82" charset="-122"/>
              <a:ea typeface="Wawati SC" pitchFamily="82" charset="-122"/>
            </a:endParaRPr>
          </a:p>
        </p:txBody>
      </p:sp>
      <p:sp>
        <p:nvSpPr>
          <p:cNvPr id="6" name="文本框 5">
            <a:extLst>
              <a:ext uri="{FF2B5EF4-FFF2-40B4-BE49-F238E27FC236}">
                <a16:creationId xmlns:a16="http://schemas.microsoft.com/office/drawing/2014/main" id="{66F79C65-467D-E94E-8A0C-ECFCEC8E1B3A}"/>
              </a:ext>
            </a:extLst>
          </p:cNvPr>
          <p:cNvSpPr txBox="1"/>
          <p:nvPr/>
        </p:nvSpPr>
        <p:spPr>
          <a:xfrm>
            <a:off x="3914588" y="1751107"/>
            <a:ext cx="4623432" cy="3108543"/>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按照预估计算每台服务器的压力平均为</a:t>
            </a:r>
            <a:r>
              <a:rPr lang="en-US" altLang="zh-CN" dirty="0">
                <a:latin typeface="Microsoft YaHei" panose="020B0503020204020204" pitchFamily="34" charset="-122"/>
                <a:ea typeface="Microsoft YaHei" panose="020B0503020204020204" pitchFamily="34" charset="-122"/>
              </a:rPr>
              <a:t>125w/</a:t>
            </a:r>
            <a:r>
              <a:rPr lang="zh-CN" altLang="en-US" dirty="0">
                <a:latin typeface="Microsoft YaHei" panose="020B0503020204020204" pitchFamily="34" charset="-122"/>
                <a:ea typeface="Microsoft YaHei" panose="020B0503020204020204" pitchFamily="34" charset="-122"/>
              </a:rPr>
              <a:t>天，按照业界二八定律，</a:t>
            </a:r>
            <a:r>
              <a:rPr lang="en-US" altLang="zh-CN" dirty="0">
                <a:latin typeface="Microsoft YaHei" panose="020B0503020204020204" pitchFamily="34" charset="-122"/>
                <a:ea typeface="Microsoft YaHei" panose="020B0503020204020204" pitchFamily="34" charset="-122"/>
              </a:rPr>
              <a:t>80%</a:t>
            </a:r>
            <a:r>
              <a:rPr lang="zh-CN" altLang="en-US" dirty="0">
                <a:latin typeface="Microsoft YaHei" panose="020B0503020204020204" pitchFamily="34" charset="-122"/>
                <a:ea typeface="Microsoft YaHei" panose="020B0503020204020204" pitchFamily="34" charset="-122"/>
              </a:rPr>
              <a:t>的流量在</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的时间内计算，得到：</a:t>
            </a:r>
            <a:endParaRPr lang="en-US" altLang="zh-CN"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	</a:t>
            </a:r>
          </a:p>
          <a:p>
            <a:r>
              <a:rPr lang="zh-CN" altLang="en-US" dirty="0">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QPS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（总</a:t>
            </a:r>
            <a:r>
              <a:rPr lang="en-US" altLang="zh-CN" dirty="0">
                <a:latin typeface="Microsoft YaHei" panose="020B0503020204020204" pitchFamily="34" charset="-122"/>
                <a:ea typeface="Microsoft YaHei" panose="020B0503020204020204" pitchFamily="34" charset="-122"/>
              </a:rPr>
              <a:t>PV</a:t>
            </a:r>
            <a:r>
              <a:rPr lang="zh-CN" altLang="en-US" dirty="0">
                <a:latin typeface="Microsoft YaHei" panose="020B0503020204020204" pitchFamily="34" charset="-122"/>
                <a:ea typeface="Microsoft YaHei" panose="020B0503020204020204" pitchFamily="34" charset="-122"/>
              </a:rPr>
              <a:t>数 * </a:t>
            </a:r>
            <a:r>
              <a:rPr lang="en-US" altLang="zh-CN" dirty="0">
                <a:latin typeface="Microsoft YaHei" panose="020B0503020204020204" pitchFamily="34" charset="-122"/>
                <a:ea typeface="Microsoft YaHei" panose="020B0503020204020204" pitchFamily="34" charset="-122"/>
              </a:rPr>
              <a:t>80%</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3600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1250000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0.8</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3600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20%</a:t>
            </a: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58</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(QPS)</a:t>
            </a: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根据接口的一个平均响应时长适当加一点余量，差不多设置在</a:t>
            </a:r>
            <a:r>
              <a:rPr lang="en-US" altLang="zh-CN" dirty="0">
                <a:latin typeface="Microsoft YaHei" panose="020B0503020204020204" pitchFamily="34" charset="-122"/>
                <a:ea typeface="Microsoft YaHei" panose="020B0503020204020204" pitchFamily="34" charset="-122"/>
              </a:rPr>
              <a:t>60~100</a:t>
            </a:r>
            <a:r>
              <a:rPr lang="zh-CN" altLang="en-US" dirty="0">
                <a:latin typeface="Microsoft YaHei" panose="020B0503020204020204" pitchFamily="34" charset="-122"/>
                <a:ea typeface="Microsoft YaHei" panose="020B0503020204020204" pitchFamily="34" charset="-122"/>
              </a:rPr>
              <a:t>比较合适，根据压测的实际情况再做调整</a:t>
            </a:r>
            <a:endParaRPr lang="en-US" dirty="0">
              <a:latin typeface="Microsoft YaHei" panose="020B0503020204020204" pitchFamily="34" charset="-122"/>
              <a:ea typeface="Microsoft YaHei" panose="020B0503020204020204" pitchFamily="34" charset="-122"/>
            </a:endParaRPr>
          </a:p>
          <a:p>
            <a:endParaRPr lang="en-US" dirty="0"/>
          </a:p>
          <a:p>
            <a:endParaRPr lang="en-US" dirty="0"/>
          </a:p>
        </p:txBody>
      </p:sp>
    </p:spTree>
    <p:extLst>
      <p:ext uri="{BB962C8B-B14F-4D97-AF65-F5344CB8AC3E}">
        <p14:creationId xmlns:p14="http://schemas.microsoft.com/office/powerpoint/2010/main" val="264696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的配置项设计的很灵活，支持多种配置方式。优先级分别是 配置类 </a:t>
            </a:r>
            <a:r>
              <a:rPr lang="en-US" altLang="zh-CN" sz="1800" dirty="0">
                <a:ln w="0"/>
                <a:gradFill>
                  <a:gsLst>
                    <a:gs pos="21000">
                      <a:srgbClr val="53575C"/>
                    </a:gs>
                    <a:gs pos="88000">
                      <a:srgbClr val="C5C7CA"/>
                    </a:gs>
                  </a:gsLst>
                  <a:lin ang="5400000"/>
                </a:gradFill>
              </a:rPr>
              <a:t>&lt; </a:t>
            </a:r>
            <a:r>
              <a:rPr lang="zh-CN" altLang="en-US" sz="1800" dirty="0">
                <a:ln w="0"/>
                <a:gradFill>
                  <a:gsLst>
                    <a:gs pos="21000">
                      <a:srgbClr val="53575C"/>
                    </a:gs>
                    <a:gs pos="88000">
                      <a:srgbClr val="C5C7CA"/>
                    </a:gs>
                  </a:gsLst>
                  <a:lin ang="5400000"/>
                </a:gradFill>
              </a:rPr>
              <a:t>配置文件默认配置 </a:t>
            </a:r>
            <a:r>
              <a:rPr lang="en-US" altLang="zh-CN" sz="1800" dirty="0">
                <a:ln w="0"/>
                <a:gradFill>
                  <a:gsLst>
                    <a:gs pos="21000">
                      <a:srgbClr val="53575C"/>
                    </a:gs>
                    <a:gs pos="88000">
                      <a:srgbClr val="C5C7CA"/>
                    </a:gs>
                  </a:gsLst>
                  <a:lin ang="5400000"/>
                </a:gradFill>
              </a:rPr>
              <a:t>&lt; </a:t>
            </a:r>
            <a:r>
              <a:rPr lang="zh-CN" altLang="en-US" sz="1800" dirty="0">
                <a:ln w="0"/>
                <a:gradFill>
                  <a:gsLst>
                    <a:gs pos="21000">
                      <a:srgbClr val="53575C"/>
                    </a:gs>
                    <a:gs pos="88000">
                      <a:srgbClr val="C5C7CA"/>
                    </a:gs>
                  </a:gsLst>
                  <a:lin ang="5400000"/>
                </a:gradFill>
              </a:rPr>
              <a:t>配置文件服务自定义配置。</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的服务配置类</a:t>
            </a:r>
            <a:r>
              <a:rPr lang="en-US" altLang="zh-CN" sz="1800" dirty="0">
                <a:ln w="0"/>
                <a:gradFill>
                  <a:gsLst>
                    <a:gs pos="21000">
                      <a:srgbClr val="53575C"/>
                    </a:gs>
                    <a:gs pos="88000">
                      <a:srgbClr val="C5C7CA"/>
                    </a:gs>
                  </a:gsLst>
                  <a:lin ang="5400000"/>
                </a:gradFill>
              </a:rPr>
              <a:t>Configuration</a:t>
            </a:r>
            <a:r>
              <a:rPr lang="zh-CN" altLang="en-US" sz="1800" dirty="0">
                <a:ln w="0"/>
                <a:gradFill>
                  <a:gsLst>
                    <a:gs pos="21000">
                      <a:srgbClr val="53575C"/>
                    </a:gs>
                    <a:gs pos="88000">
                      <a:srgbClr val="C5C7CA"/>
                    </a:gs>
                  </a:gsLst>
                  <a:lin ang="5400000"/>
                </a:gradFill>
              </a:rPr>
              <a:t>，不能使用</a:t>
            </a:r>
            <a:r>
              <a:rPr lang="en-US" altLang="zh-CN" sz="1800" dirty="0">
                <a:ln w="0"/>
                <a:gradFill>
                  <a:gsLst>
                    <a:gs pos="21000">
                      <a:srgbClr val="53575C"/>
                    </a:gs>
                    <a:gs pos="88000">
                      <a:srgbClr val="C5C7CA"/>
                    </a:gs>
                  </a:gsLst>
                  <a:lin ang="5400000"/>
                </a:gradFill>
              </a:rPr>
              <a:t>Component/Configuration</a:t>
            </a:r>
            <a:r>
              <a:rPr lang="zh-CN" altLang="en-US" sz="1800" dirty="0">
                <a:ln w="0"/>
                <a:gradFill>
                  <a:gsLst>
                    <a:gs pos="21000">
                      <a:srgbClr val="53575C"/>
                    </a:gs>
                    <a:gs pos="88000">
                      <a:srgbClr val="C5C7CA"/>
                    </a:gs>
                  </a:gsLst>
                  <a:lin ang="5400000"/>
                </a:gradFill>
              </a:rPr>
              <a:t>注解标记，如果使用就不能放在父容器能扫描到的包路径，否则就会让服务配置变成全局配置类</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的在不引入</a:t>
            </a:r>
            <a:r>
              <a:rPr lang="en-US" altLang="zh-CN" sz="1800" dirty="0">
                <a:ln w="0"/>
                <a:gradFill>
                  <a:gsLst>
                    <a:gs pos="21000">
                      <a:srgbClr val="53575C"/>
                    </a:gs>
                    <a:gs pos="88000">
                      <a:srgbClr val="C5C7CA"/>
                    </a:gs>
                  </a:gsLst>
                  <a:lin ang="5400000"/>
                </a:gradFill>
              </a:rPr>
              <a:t>Apache</a:t>
            </a:r>
            <a:r>
              <a:rPr lang="zh-CN" altLang="en-US" sz="1800" dirty="0">
                <a:ln w="0"/>
                <a:gradFill>
                  <a:gsLst>
                    <a:gs pos="21000">
                      <a:srgbClr val="53575C"/>
                    </a:gs>
                    <a:gs pos="88000">
                      <a:srgbClr val="C5C7CA"/>
                    </a:gs>
                  </a:gsLst>
                  <a:lin ang="5400000"/>
                </a:gradFill>
              </a:rPr>
              <a:t> </a:t>
            </a:r>
            <a:r>
              <a:rPr lang="en-US" altLang="zh-CN" sz="1800" dirty="0" err="1">
                <a:ln w="0"/>
                <a:gradFill>
                  <a:gsLst>
                    <a:gs pos="21000">
                      <a:srgbClr val="53575C"/>
                    </a:gs>
                    <a:gs pos="88000">
                      <a:srgbClr val="C5C7CA"/>
                    </a:gs>
                  </a:gsLst>
                  <a:lin ang="5400000"/>
                </a:gradFill>
              </a:rPr>
              <a:t>HttpClient</a:t>
            </a:r>
            <a:r>
              <a:rPr lang="zh-CN" altLang="en-US" sz="1800" dirty="0">
                <a:ln w="0"/>
                <a:gradFill>
                  <a:gsLst>
                    <a:gs pos="21000">
                      <a:srgbClr val="53575C"/>
                    </a:gs>
                    <a:gs pos="88000">
                      <a:srgbClr val="C5C7CA"/>
                    </a:gs>
                  </a:gsLst>
                  <a:lin ang="5400000"/>
                </a:gradFill>
              </a:rPr>
              <a:t>的情况下，默认使用的是</a:t>
            </a:r>
            <a:r>
              <a:rPr lang="en-US" altLang="zh-CN" sz="1800" dirty="0">
                <a:ln w="0"/>
                <a:gradFill>
                  <a:gsLst>
                    <a:gs pos="21000">
                      <a:srgbClr val="53575C"/>
                    </a:gs>
                    <a:gs pos="88000">
                      <a:srgbClr val="C5C7CA"/>
                    </a:gs>
                  </a:gsLst>
                  <a:lin ang="5400000"/>
                </a:gradFill>
              </a:rPr>
              <a:t>JDK</a:t>
            </a:r>
            <a:r>
              <a:rPr lang="zh-CN" altLang="en-US" sz="1800" dirty="0">
                <a:ln w="0"/>
                <a:gradFill>
                  <a:gsLst>
                    <a:gs pos="21000">
                      <a:srgbClr val="53575C"/>
                    </a:gs>
                    <a:gs pos="88000">
                      <a:srgbClr val="C5C7CA"/>
                    </a:gs>
                  </a:gsLst>
                  <a:lin ang="5400000"/>
                </a:gradFill>
              </a:rPr>
              <a:t>原生的</a:t>
            </a:r>
            <a:r>
              <a:rPr lang="en-US" altLang="zh-CN" sz="1800" dirty="0" err="1">
                <a:ln w="0"/>
                <a:gradFill>
                  <a:gsLst>
                    <a:gs pos="21000">
                      <a:srgbClr val="53575C"/>
                    </a:gs>
                    <a:gs pos="88000">
                      <a:srgbClr val="C5C7CA"/>
                    </a:gs>
                  </a:gsLst>
                  <a:lin ang="5400000"/>
                </a:gradFill>
              </a:rPr>
              <a:t>UrlConnection</a:t>
            </a:r>
            <a:r>
              <a:rPr lang="zh-CN" altLang="en-US" sz="1800" dirty="0">
                <a:ln w="0"/>
                <a:gradFill>
                  <a:gsLst>
                    <a:gs pos="21000">
                      <a:srgbClr val="53575C"/>
                    </a:gs>
                    <a:gs pos="88000">
                      <a:srgbClr val="C5C7CA"/>
                    </a:gs>
                  </a:gsLst>
                  <a:lin ang="5400000"/>
                </a:gradFill>
              </a:rPr>
              <a:t>，不会使用连接池。它为每一次请求打开连接，性能较低。</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连接池大小配置没有具体的公式，可以估算一个预估值配置，再实际线上业务做调整</a:t>
            </a: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94599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2020502"/>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dirty="0"/>
              <a:t>THANKYOU</a:t>
            </a:r>
            <a:endParaRPr dirty="0">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26</a:t>
            </a:fld>
            <a:endParaRPr dirty="0"/>
          </a:p>
        </p:txBody>
      </p:sp>
      <p:pic>
        <p:nvPicPr>
          <p:cNvPr id="119" name="Google Shape;119;p18"/>
          <p:cNvPicPr preferRelativeResize="0"/>
          <p:nvPr/>
        </p:nvPicPr>
        <p:blipFill rotWithShape="1">
          <a:blip r:embed="rId4">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7938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是什么</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3</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片 18">
            <a:extLst>
              <a:ext uri="{FF2B5EF4-FFF2-40B4-BE49-F238E27FC236}">
                <a16:creationId xmlns:a16="http://schemas.microsoft.com/office/drawing/2014/main" id="{3FB955EA-8385-4EB1-8BD3-908883D6444F}"/>
              </a:ext>
            </a:extLst>
          </p:cNvPr>
          <p:cNvPicPr>
            <a:picLocks noChangeAspect="1"/>
          </p:cNvPicPr>
          <p:nvPr/>
        </p:nvPicPr>
        <p:blipFill>
          <a:blip r:embed="rId8"/>
          <a:stretch>
            <a:fillRect/>
          </a:stretch>
        </p:blipFill>
        <p:spPr>
          <a:xfrm>
            <a:off x="539646" y="1851445"/>
            <a:ext cx="5096253" cy="3294840"/>
          </a:xfrm>
          <a:prstGeom prst="rect">
            <a:avLst/>
          </a:prstGeom>
        </p:spPr>
      </p:pic>
      <p:sp>
        <p:nvSpPr>
          <p:cNvPr id="21" name="文本框 20">
            <a:extLst>
              <a:ext uri="{FF2B5EF4-FFF2-40B4-BE49-F238E27FC236}">
                <a16:creationId xmlns:a16="http://schemas.microsoft.com/office/drawing/2014/main" id="{4FEAB047-D614-461E-977E-E1B35F68808F}"/>
              </a:ext>
            </a:extLst>
          </p:cNvPr>
          <p:cNvSpPr txBox="1"/>
          <p:nvPr/>
        </p:nvSpPr>
        <p:spPr>
          <a:xfrm>
            <a:off x="449705" y="1112781"/>
            <a:ext cx="8050036" cy="738664"/>
          </a:xfrm>
          <a:prstGeom prst="rect">
            <a:avLst/>
          </a:prstGeom>
          <a:noFill/>
        </p:spPr>
        <p:txBody>
          <a:bodyPr wrap="square" rtlCol="0">
            <a:spAutoFit/>
          </a:bodyPr>
          <a:lstStyle/>
          <a:p>
            <a:r>
              <a:rPr lang="zh-CN" altLang="en-US" b="0" i="0" dirty="0">
                <a:solidFill>
                  <a:srgbClr val="24292E"/>
                </a:solidFill>
                <a:effectLst/>
                <a:latin typeface="Microsoft YaHei" panose="020B0503020204020204" pitchFamily="34" charset="-122"/>
                <a:ea typeface="Microsoft YaHei" panose="020B0503020204020204" pitchFamily="34" charset="-122"/>
              </a:rPr>
              <a:t>在</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微</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服务调用的场景中，我们经常调用基于</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协议的服务，而我们经常使用到的框架可能有</a:t>
            </a:r>
            <a:r>
              <a:rPr lang="en-US" altLang="zh-CN" b="1" i="0" dirty="0">
                <a:solidFill>
                  <a:srgbClr val="24292E"/>
                </a:solidFill>
                <a:effectLst/>
                <a:latin typeface="Microsoft YaHei" panose="020B0503020204020204" pitchFamily="34" charset="-122"/>
                <a:ea typeface="Microsoft YaHei" panose="020B0503020204020204" pitchFamily="34" charset="-122"/>
              </a:rPr>
              <a:t>HttpURLConnection</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Apache HttpComponnets</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OkHttp3</a:t>
            </a:r>
            <a:r>
              <a:rPr lang="en-US" altLang="zh-CN" b="0" i="0" dirty="0">
                <a:solidFill>
                  <a:srgbClr val="24292E"/>
                </a:solidFill>
                <a:effectLst/>
                <a:latin typeface="Microsoft YaHei" panose="020B0503020204020204" pitchFamily="34" charset="-122"/>
                <a:ea typeface="Microsoft YaHei" panose="020B0503020204020204" pitchFamily="34" charset="-122"/>
              </a:rPr>
              <a:t> </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Netty</a:t>
            </a:r>
            <a:r>
              <a:rPr lang="zh-CN" altLang="en-US" b="0" i="0" dirty="0">
                <a:solidFill>
                  <a:srgbClr val="24292E"/>
                </a:solidFill>
                <a:effectLst/>
                <a:latin typeface="Microsoft YaHei" panose="020B0503020204020204" pitchFamily="34" charset="-122"/>
                <a:ea typeface="Microsoft YaHei" panose="020B0503020204020204" pitchFamily="34" charset="-122"/>
              </a:rPr>
              <a:t>等等，这些框架在基于自身的专注点提供了自身特性。而从角色划分上来看，他们的职能是一致的提供</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调用服务</a:t>
            </a:r>
          </a:p>
        </p:txBody>
      </p:sp>
      <p:sp>
        <p:nvSpPr>
          <p:cNvPr id="24" name="椭圆 23">
            <a:extLst>
              <a:ext uri="{FF2B5EF4-FFF2-40B4-BE49-F238E27FC236}">
                <a16:creationId xmlns:a16="http://schemas.microsoft.com/office/drawing/2014/main" id="{FB88D44D-1752-479B-937C-BDBAF63386AF}"/>
              </a:ext>
            </a:extLst>
          </p:cNvPr>
          <p:cNvSpPr/>
          <p:nvPr/>
        </p:nvSpPr>
        <p:spPr>
          <a:xfrm>
            <a:off x="5846440" y="228309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HttpUrLConnection</a:t>
            </a:r>
            <a:endParaRPr lang="zh-CN" altLang="en-US" dirty="0"/>
          </a:p>
        </p:txBody>
      </p:sp>
      <p:sp>
        <p:nvSpPr>
          <p:cNvPr id="26" name="椭圆 25">
            <a:extLst>
              <a:ext uri="{FF2B5EF4-FFF2-40B4-BE49-F238E27FC236}">
                <a16:creationId xmlns:a16="http://schemas.microsoft.com/office/drawing/2014/main" id="{9AA5B629-3846-4D34-AA2A-EFBE5E1069CB}"/>
              </a:ext>
            </a:extLst>
          </p:cNvPr>
          <p:cNvSpPr/>
          <p:nvPr/>
        </p:nvSpPr>
        <p:spPr>
          <a:xfrm>
            <a:off x="5846440" y="2865765"/>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Apache HTTPComponnets</a:t>
            </a:r>
            <a:endParaRPr lang="zh-CN" altLang="en-US" dirty="0"/>
          </a:p>
        </p:txBody>
      </p:sp>
      <p:sp>
        <p:nvSpPr>
          <p:cNvPr id="27" name="椭圆 26">
            <a:extLst>
              <a:ext uri="{FF2B5EF4-FFF2-40B4-BE49-F238E27FC236}">
                <a16:creationId xmlns:a16="http://schemas.microsoft.com/office/drawing/2014/main" id="{F1961FFA-9BCA-499E-A847-755F0ED4CBDF}"/>
              </a:ext>
            </a:extLst>
          </p:cNvPr>
          <p:cNvSpPr/>
          <p:nvPr/>
        </p:nvSpPr>
        <p:spPr>
          <a:xfrm>
            <a:off x="5846440" y="344844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OkHttp3</a:t>
            </a:r>
            <a:endParaRPr lang="zh-CN" altLang="en-US" dirty="0"/>
          </a:p>
        </p:txBody>
      </p:sp>
      <p:sp>
        <p:nvSpPr>
          <p:cNvPr id="28" name="椭圆 27">
            <a:extLst>
              <a:ext uri="{FF2B5EF4-FFF2-40B4-BE49-F238E27FC236}">
                <a16:creationId xmlns:a16="http://schemas.microsoft.com/office/drawing/2014/main" id="{145A6287-5D47-4D5C-886E-D3A21DD3FBEA}"/>
              </a:ext>
            </a:extLst>
          </p:cNvPr>
          <p:cNvSpPr/>
          <p:nvPr/>
        </p:nvSpPr>
        <p:spPr>
          <a:xfrm>
            <a:off x="5846440" y="4027633"/>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270599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解决的问题</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1" i="0" dirty="0">
                <a:solidFill>
                  <a:srgbClr val="323232"/>
                </a:solidFill>
                <a:effectLst/>
                <a:latin typeface="微软雅黑" panose="020B0503020204020204" pitchFamily="34" charset="-122"/>
                <a:ea typeface="微软雅黑" panose="020B0503020204020204" pitchFamily="34" charset="-122"/>
              </a:rPr>
              <a:t>封装</a:t>
            </a:r>
            <a:r>
              <a:rPr lang="en-US" altLang="zh-CN" sz="2000" b="1" i="0" dirty="0">
                <a:solidFill>
                  <a:srgbClr val="323232"/>
                </a:solidFill>
                <a:effectLst/>
                <a:latin typeface="微软雅黑" panose="020B0503020204020204" pitchFamily="34" charset="-122"/>
                <a:ea typeface="微软雅黑" panose="020B0503020204020204" pitchFamily="34" charset="-122"/>
              </a:rPr>
              <a:t>Http</a:t>
            </a:r>
            <a:r>
              <a:rPr lang="zh-CN" altLang="en-US" sz="2000" b="1" i="0" dirty="0">
                <a:solidFill>
                  <a:srgbClr val="323232"/>
                </a:solidFill>
                <a:effectLst/>
                <a:latin typeface="微软雅黑" panose="020B0503020204020204" pitchFamily="34" charset="-122"/>
                <a:ea typeface="微软雅黑" panose="020B0503020204020204" pitchFamily="34" charset="-122"/>
              </a:rPr>
              <a:t>请求，面向接口编程</a:t>
            </a:r>
            <a:r>
              <a:rPr lang="zh-CN" altLang="en-US" sz="2000" b="0" i="0" dirty="0">
                <a:solidFill>
                  <a:srgbClr val="323232"/>
                </a:solidFill>
                <a:effectLst/>
                <a:latin typeface="微软雅黑" panose="020B0503020204020204" pitchFamily="34" charset="-122"/>
                <a:ea typeface="微软雅黑" panose="020B0503020204020204" pitchFamily="34" charset="-122"/>
              </a:rPr>
              <a:t>。对底层调用框架</a:t>
            </a:r>
            <a:r>
              <a:rPr lang="en-US" altLang="zh-CN" sz="20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2000" b="0" i="0" dirty="0">
                <a:solidFill>
                  <a:srgbClr val="323232"/>
                </a:solidFill>
                <a:effectLst/>
                <a:latin typeface="微软雅黑" panose="020B0503020204020204" pitchFamily="34" charset="-122"/>
                <a:ea typeface="微软雅黑" panose="020B0503020204020204" pitchFamily="34" charset="-122"/>
              </a:rPr>
              <a:t>、</a:t>
            </a:r>
            <a:r>
              <a:rPr lang="en-US" altLang="zh-CN" sz="20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2000" b="0" i="0" dirty="0">
                <a:solidFill>
                  <a:srgbClr val="323232"/>
                </a:solidFill>
                <a:effectLst/>
                <a:latin typeface="微软雅黑" panose="020B0503020204020204" pitchFamily="34" charset="-122"/>
                <a:ea typeface="微软雅黑" panose="020B0503020204020204" pitchFamily="34" charset="-122"/>
              </a:rPr>
              <a:t>等封装，框架本身关注自身特性，从角色划分上看，他们的职能是统一提供给</a:t>
            </a:r>
            <a:r>
              <a:rPr lang="en-US" altLang="zh-CN" sz="2000" b="0" i="0" dirty="0">
                <a:solidFill>
                  <a:srgbClr val="323232"/>
                </a:solidFill>
                <a:effectLst/>
                <a:latin typeface="微软雅黑" panose="020B0503020204020204" pitchFamily="34" charset="-122"/>
                <a:ea typeface="微软雅黑" panose="020B0503020204020204" pitchFamily="34" charset="-122"/>
              </a:rPr>
              <a:t>http</a:t>
            </a:r>
            <a:r>
              <a:rPr lang="zh-CN" altLang="en-US" sz="2000" b="0" i="0" dirty="0">
                <a:solidFill>
                  <a:srgbClr val="323232"/>
                </a:solidFill>
                <a:effectLst/>
                <a:latin typeface="微软雅黑" panose="020B0503020204020204" pitchFamily="34" charset="-122"/>
                <a:ea typeface="微软雅黑" panose="020B0503020204020204" pitchFamily="34" charset="-122"/>
              </a:rPr>
              <a:t>服务</a:t>
            </a:r>
          </a:p>
          <a:p>
            <a:pPr algn="l"/>
            <a:r>
              <a:rPr lang="zh-CN" altLang="en-US" sz="2000" b="0" i="0" dirty="0">
                <a:solidFill>
                  <a:srgbClr val="323232"/>
                </a:solidFill>
                <a:effectLst/>
                <a:latin typeface="微软雅黑" panose="020B0503020204020204" pitchFamily="34" charset="-122"/>
                <a:ea typeface="微软雅黑" panose="020B0503020204020204" pitchFamily="34" charset="-122"/>
              </a:rPr>
              <a:t>* </a:t>
            </a:r>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基于</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协议规范，使用</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的注解来完成解析，降低学习成本，</a:t>
            </a:r>
            <a:r>
              <a:rPr lang="zh-CN" altLang="en-US" sz="2000" i="0" dirty="0">
                <a:solidFill>
                  <a:srgbClr val="323232"/>
                </a:solidFill>
                <a:effectLst/>
                <a:latin typeface="微软雅黑" panose="020B0503020204020204" pitchFamily="34" charset="-122"/>
                <a:ea typeface="微软雅黑" panose="020B0503020204020204" pitchFamily="34" charset="-122"/>
              </a:rPr>
              <a:t>调用方请求服务端接口就像写服务端代码一样</a:t>
            </a:r>
            <a:r>
              <a:rPr lang="zh-CN" altLang="en-US" sz="2000" b="0" i="0" dirty="0">
                <a:solidFill>
                  <a:srgbClr val="323232"/>
                </a:solidFill>
                <a:effectLst/>
                <a:latin typeface="微软雅黑" panose="020B0503020204020204" pitchFamily="34" charset="-122"/>
                <a:ea typeface="微软雅黑" panose="020B0503020204020204" pitchFamily="34" charset="-122"/>
              </a:rPr>
              <a:t>，只需要引入服务端发布的</a:t>
            </a:r>
            <a:r>
              <a:rPr lang="en-US" altLang="zh-CN" sz="2000" b="0" i="0" dirty="0">
                <a:solidFill>
                  <a:srgbClr val="323232"/>
                </a:solidFill>
                <a:effectLst/>
                <a:latin typeface="微软雅黑" panose="020B0503020204020204" pitchFamily="34" charset="-122"/>
                <a:ea typeface="微软雅黑" panose="020B0503020204020204" pitchFamily="34" charset="-122"/>
              </a:rPr>
              <a:t>SDK</a:t>
            </a:r>
          </a:p>
          <a:p>
            <a:pPr marL="127000" indent="0" algn="l">
              <a:buNone/>
            </a:pPr>
            <a:r>
              <a:rPr lang="zh-CN" altLang="en-US" sz="2000" b="0" i="0" dirty="0">
                <a:solidFill>
                  <a:srgbClr val="323232"/>
                </a:solidFill>
                <a:effectLst/>
                <a:latin typeface="微软雅黑" panose="020B0503020204020204" pitchFamily="34" charset="-122"/>
                <a:ea typeface="微软雅黑" panose="020B0503020204020204" pitchFamily="34" charset="-122"/>
              </a:rPr>
              <a:t>   （产生的问题：</a:t>
            </a:r>
            <a:r>
              <a:rPr lang="zh-CN" altLang="en-US" sz="2000" dirty="0">
                <a:solidFill>
                  <a:srgbClr val="323232"/>
                </a:solidFill>
                <a:latin typeface="微软雅黑" panose="020B0503020204020204" pitchFamily="34" charset="-122"/>
                <a:ea typeface="微软雅黑" panose="020B0503020204020204" pitchFamily="34" charset="-122"/>
              </a:rPr>
              <a:t>项目构建期</a:t>
            </a:r>
            <a:r>
              <a:rPr lang="zh-CN" altLang="en-US" sz="2000" b="0" i="0" dirty="0">
                <a:solidFill>
                  <a:srgbClr val="323232"/>
                </a:solidFill>
                <a:effectLst/>
                <a:latin typeface="微软雅黑" panose="020B0503020204020204" pitchFamily="34" charset="-122"/>
                <a:ea typeface="微软雅黑" panose="020B0503020204020204" pitchFamily="34" charset="-122"/>
              </a:rPr>
              <a:t>依赖）</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81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sz="2800" b="0" i="0" dirty="0">
                <a:solidFill>
                  <a:srgbClr val="323232"/>
                </a:solidFill>
                <a:effectLst/>
                <a:latin typeface="微软雅黑" panose="020B0503020204020204" pitchFamily="34" charset="-122"/>
                <a:ea typeface="微软雅黑" panose="020B0503020204020204" pitchFamily="34" charset="-122"/>
              </a:rPr>
              <a:t>* </a:t>
            </a:r>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和</a:t>
            </a:r>
            <a:r>
              <a:rPr lang="en-US" altLang="zh-CN" dirty="0">
                <a:solidFill>
                  <a:srgbClr val="323232"/>
                </a:solidFill>
                <a:latin typeface="微软雅黑" panose="020B0503020204020204" pitchFamily="34" charset="-122"/>
                <a:ea typeface="微软雅黑" panose="020B0503020204020204" pitchFamily="34" charset="-122"/>
              </a:rPr>
              <a:t>Open Feign</a:t>
            </a:r>
            <a:r>
              <a:rPr lang="zh-CN" altLang="en-US" dirty="0">
                <a:solidFill>
                  <a:srgbClr val="323232"/>
                </a:solidFill>
                <a:latin typeface="微软雅黑" panose="020B0503020204020204" pitchFamily="34" charset="-122"/>
                <a:ea typeface="微软雅黑" panose="020B0503020204020204" pitchFamily="34" charset="-122"/>
              </a:rPr>
              <a:t>差异</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marL="127000" indent="0" algn="l">
              <a:buNone/>
            </a:pPr>
            <a:r>
              <a:rPr lang="zh-CN" altLang="en-US" sz="2000" i="0" dirty="0">
                <a:solidFill>
                  <a:srgbClr val="323232"/>
                </a:solidFill>
                <a:effectLst/>
                <a:latin typeface="微软雅黑" panose="020B0503020204020204" pitchFamily="34" charset="-122"/>
                <a:ea typeface="微软雅黑" panose="020B0503020204020204" pitchFamily="34" charset="-122"/>
              </a:rPr>
              <a:t>首先需要明确：他俩是属于同一个东西</a:t>
            </a:r>
            <a:endParaRPr lang="en-US" altLang="zh-CN" sz="200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0" i="0" dirty="0">
                <a:solidFill>
                  <a:srgbClr val="323232"/>
                </a:solidFill>
                <a:effectLst/>
                <a:latin typeface="微软雅黑" panose="020B0503020204020204" pitchFamily="34" charset="-122"/>
                <a:ea typeface="微软雅黑" panose="020B0503020204020204" pitchFamily="34" charset="-122"/>
              </a:rPr>
              <a:t>发版历史</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Netflix Feign</a:t>
            </a:r>
            <a:r>
              <a:rPr lang="zh-CN" altLang="en-US" sz="1400" b="0" i="0" dirty="0">
                <a:solidFill>
                  <a:srgbClr val="323232"/>
                </a:solidFill>
                <a:effectLst/>
                <a:latin typeface="微软雅黑" panose="020B0503020204020204" pitchFamily="34" charset="-122"/>
                <a:ea typeface="微软雅黑" panose="020B0503020204020204" pitchFamily="34" charset="-122"/>
              </a:rPr>
              <a:t>：</a:t>
            </a:r>
            <a:r>
              <a:rPr lang="en-US" altLang="zh-CN" sz="1400" b="0" i="0" dirty="0">
                <a:solidFill>
                  <a:srgbClr val="323232"/>
                </a:solidFill>
                <a:effectLst/>
                <a:latin typeface="微软雅黑" panose="020B0503020204020204" pitchFamily="34" charset="-122"/>
                <a:ea typeface="微软雅黑" panose="020B0503020204020204" pitchFamily="34" charset="-122"/>
              </a:rPr>
              <a:t>1.0.0</a:t>
            </a:r>
            <a:r>
              <a:rPr lang="zh-CN" altLang="en-US" sz="1400" b="0" i="0" dirty="0">
                <a:solidFill>
                  <a:srgbClr val="323232"/>
                </a:solidFill>
                <a:effectLst/>
                <a:latin typeface="微软雅黑" panose="020B0503020204020204" pitchFamily="34" charset="-122"/>
                <a:ea typeface="微软雅黑" panose="020B0503020204020204" pitchFamily="34" charset="-122"/>
              </a:rPr>
              <a:t>发布于</a:t>
            </a:r>
            <a:r>
              <a:rPr lang="en-US" altLang="zh-CN" sz="1400" b="0" i="0" dirty="0">
                <a:solidFill>
                  <a:srgbClr val="323232"/>
                </a:solidFill>
                <a:effectLst/>
                <a:latin typeface="微软雅黑" panose="020B0503020204020204" pitchFamily="34" charset="-122"/>
                <a:ea typeface="微软雅黑" panose="020B0503020204020204" pitchFamily="34" charset="-122"/>
              </a:rPr>
              <a:t>2013.6</a:t>
            </a:r>
            <a:r>
              <a:rPr lang="zh-CN" altLang="en-US" sz="1400" b="0" i="0" dirty="0">
                <a:solidFill>
                  <a:srgbClr val="323232"/>
                </a:solidFill>
                <a:effectLst/>
                <a:latin typeface="微软雅黑" panose="020B0503020204020204" pitchFamily="34" charset="-122"/>
                <a:ea typeface="微软雅黑" panose="020B0503020204020204" pitchFamily="34" charset="-122"/>
              </a:rPr>
              <a:t>，于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月发布其最后一个版本</a:t>
            </a:r>
            <a:r>
              <a:rPr lang="en-US" altLang="zh-CN" sz="1400" b="0" i="0" dirty="0">
                <a:solidFill>
                  <a:srgbClr val="323232"/>
                </a:solidFill>
                <a:effectLst/>
                <a:latin typeface="微软雅黑" panose="020B0503020204020204" pitchFamily="34" charset="-122"/>
                <a:ea typeface="微软雅黑" panose="020B0503020204020204" pitchFamily="34" charset="-122"/>
              </a:rPr>
              <a:t>8.18.0</a:t>
            </a: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Open Feign</a:t>
            </a:r>
            <a:r>
              <a:rPr lang="zh-CN" altLang="en-US" sz="1400" b="0" i="0" dirty="0">
                <a:solidFill>
                  <a:srgbClr val="323232"/>
                </a:solidFill>
                <a:effectLst/>
                <a:latin typeface="微软雅黑" panose="020B0503020204020204" pitchFamily="34" charset="-122"/>
                <a:ea typeface="微软雅黑" panose="020B0503020204020204" pitchFamily="34" charset="-122"/>
              </a:rPr>
              <a:t>：首个版本便是</a:t>
            </a:r>
            <a:r>
              <a:rPr lang="en-US" altLang="zh-CN" sz="1400" b="0" i="0" dirty="0">
                <a:solidFill>
                  <a:srgbClr val="323232"/>
                </a:solidFill>
                <a:effectLst/>
                <a:latin typeface="微软雅黑" panose="020B0503020204020204" pitchFamily="34" charset="-122"/>
                <a:ea typeface="微软雅黑" panose="020B0503020204020204" pitchFamily="34" charset="-122"/>
              </a:rPr>
              <a:t>9.0.0</a:t>
            </a:r>
            <a:r>
              <a:rPr lang="zh-CN" altLang="en-US" sz="1400" b="0" i="0" dirty="0">
                <a:solidFill>
                  <a:srgbClr val="323232"/>
                </a:solidFill>
                <a:effectLst/>
                <a:latin typeface="微软雅黑" panose="020B0503020204020204" pitchFamily="34" charset="-122"/>
                <a:ea typeface="微软雅黑" panose="020B0503020204020204" pitchFamily="34" charset="-122"/>
              </a:rPr>
              <a:t>版，于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月发布，然后一直持续发布到现在（未停止）</a:t>
            </a:r>
            <a:endParaRPr lang="en-US" altLang="zh-CN" sz="1400" b="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官网地址</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和 </a:t>
            </a:r>
            <a:r>
              <a:rPr lang="en-US" altLang="zh-CN" sz="1400" dirty="0">
                <a:solidFill>
                  <a:srgbClr val="323232"/>
                </a:solidFill>
                <a:latin typeface="微软雅黑" panose="020B0503020204020204" pitchFamily="34" charset="-122"/>
                <a:ea typeface="微软雅黑" panose="020B0503020204020204" pitchFamily="34" charset="-122"/>
                <a:hlinkClick r:id="rId9"/>
              </a:rPr>
              <a:t>https://github.com/OpenFeign/feign</a:t>
            </a:r>
            <a:r>
              <a:rPr lang="zh-CN" altLang="en-US" sz="1400" dirty="0">
                <a:solidFill>
                  <a:srgbClr val="323232"/>
                </a:solidFill>
                <a:latin typeface="微软雅黑" panose="020B0503020204020204" pitchFamily="34" charset="-122"/>
                <a:ea typeface="微软雅黑" panose="020B0503020204020204" pitchFamily="34" charset="-122"/>
                <a:hlinkClick r:id="rId9"/>
              </a:rPr>
              <a:t>，不过现在</a:t>
            </a:r>
            <a:r>
              <a:rPr lang="zh-CN" altLang="en-US" sz="1400" dirty="0">
                <a:solidFill>
                  <a:srgbClr val="323232"/>
                </a:solidFill>
                <a:latin typeface="微软雅黑" panose="020B0503020204020204" pitchFamily="34" charset="-122"/>
                <a:ea typeface="微软雅黑" panose="020B0503020204020204" pitchFamily="34" charset="-122"/>
              </a:rPr>
              <a:t> </a:t>
            </a:r>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已经被重定向到了后者上</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28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b="0" i="0"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2">
            <a:extLst>
              <a:ext uri="{FF2B5EF4-FFF2-40B4-BE49-F238E27FC236}">
                <a16:creationId xmlns:a16="http://schemas.microsoft.com/office/drawing/2014/main" id="{BCF74809-B210-4E6F-82E1-570F1E9A2CB7}"/>
              </a:ext>
            </a:extLst>
          </p:cNvPr>
          <p:cNvSpPr>
            <a:spLocks noGrp="1"/>
          </p:cNvSpPr>
          <p:nvPr>
            <p:ph type="body" idx="1"/>
          </p:nvPr>
        </p:nvSpPr>
        <p:spPr>
          <a:xfrm>
            <a:off x="539647" y="1561875"/>
            <a:ext cx="7870154" cy="2514469"/>
          </a:xfrm>
        </p:spPr>
        <p:txBody>
          <a:bodyPr/>
          <a:lstStyle/>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是面向接口编程的框架，</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目的是将 </a:t>
            </a:r>
            <a:r>
              <a:rPr lang="en-US" altLang="zh-CN" sz="2000" dirty="0">
                <a:ln w="0"/>
                <a:gradFill>
                  <a:gsLst>
                    <a:gs pos="21000">
                      <a:srgbClr val="53575C"/>
                    </a:gs>
                    <a:gs pos="88000">
                      <a:srgbClr val="C5C7CA"/>
                    </a:gs>
                  </a:gsLst>
                  <a:lin ang="5400000"/>
                </a:gradFill>
              </a:rPr>
              <a:t>http </a:t>
            </a:r>
            <a:r>
              <a:rPr lang="en-US" altLang="zh-CN" sz="2000" dirty="0" err="1">
                <a:ln w="0"/>
                <a:gradFill>
                  <a:gsLst>
                    <a:gs pos="21000">
                      <a:srgbClr val="53575C"/>
                    </a:gs>
                    <a:gs pos="88000">
                      <a:srgbClr val="C5C7CA"/>
                    </a:gs>
                  </a:gsLst>
                  <a:lin ang="5400000"/>
                </a:gradFill>
              </a:rPr>
              <a:t>api</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包装成 </a:t>
            </a:r>
            <a:r>
              <a:rPr lang="en-US" altLang="zh-CN" sz="2000" dirty="0">
                <a:ln w="0"/>
                <a:gradFill>
                  <a:gsLst>
                    <a:gs pos="21000">
                      <a:srgbClr val="53575C"/>
                    </a:gs>
                    <a:gs pos="88000">
                      <a:srgbClr val="C5C7CA"/>
                    </a:gs>
                  </a:gsLst>
                  <a:lin ang="5400000"/>
                </a:gradFill>
              </a:rPr>
              <a:t>restful </a:t>
            </a:r>
            <a:r>
              <a:rPr lang="zh-CN" altLang="en-US" sz="2000" dirty="0">
                <a:ln w="0"/>
                <a:gradFill>
                  <a:gsLst>
                    <a:gs pos="21000">
                      <a:srgbClr val="53575C"/>
                    </a:gs>
                    <a:gs pos="88000">
                      <a:srgbClr val="C5C7CA"/>
                    </a:gs>
                  </a:gsLst>
                  <a:lin ang="5400000"/>
                </a:gradFill>
              </a:rPr>
              <a:t>风格以便开发</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是一种声明式</a:t>
            </a:r>
            <a:r>
              <a:rPr lang="en-US" altLang="zh-CN" sz="2000" dirty="0">
                <a:ln w="0"/>
                <a:gradFill>
                  <a:gsLst>
                    <a:gs pos="21000">
                      <a:srgbClr val="53575C"/>
                    </a:gs>
                    <a:gs pos="88000">
                      <a:srgbClr val="C5C7CA"/>
                    </a:gs>
                  </a:gsLst>
                  <a:lin ang="5400000"/>
                </a:gradFill>
              </a:rPr>
              <a:t>Http</a:t>
            </a:r>
            <a:r>
              <a:rPr lang="zh-CN" altLang="en-US" sz="2000" dirty="0">
                <a:ln w="0"/>
                <a:gradFill>
                  <a:gsLst>
                    <a:gs pos="21000">
                      <a:srgbClr val="53575C"/>
                    </a:gs>
                    <a:gs pos="88000">
                      <a:srgbClr val="C5C7CA"/>
                    </a:gs>
                  </a:gsLst>
                  <a:lin ang="5400000"/>
                </a:gradFill>
              </a:rPr>
              <a:t>客户端</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和</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实际上一个东西，它们产生的时代不同，</a:t>
            </a:r>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属于</a:t>
            </a:r>
            <a:r>
              <a:rPr lang="en-US" altLang="zh-CN" sz="2000" b="1" dirty="0">
                <a:ln w="0"/>
                <a:gradFill>
                  <a:gsLst>
                    <a:gs pos="21000">
                      <a:srgbClr val="53575C"/>
                    </a:gs>
                    <a:gs pos="88000">
                      <a:srgbClr val="C5C7CA"/>
                    </a:gs>
                  </a:gsLst>
                  <a:lin ang="5400000"/>
                </a:gradFill>
              </a:rPr>
              <a:t>Netflix</a:t>
            </a:r>
            <a:r>
              <a:rPr lang="zh-CN" altLang="en-US" sz="2000" dirty="0">
                <a:ln w="0"/>
                <a:gradFill>
                  <a:gsLst>
                    <a:gs pos="21000">
                      <a:srgbClr val="53575C"/>
                    </a:gs>
                    <a:gs pos="88000">
                      <a:srgbClr val="C5C7CA"/>
                    </a:gs>
                  </a:gsLst>
                  <a:lin ang="5400000"/>
                </a:gradFill>
              </a:rPr>
              <a:t>开源的组件。</a:t>
            </a:r>
            <a:r>
              <a:rPr lang="en-US" altLang="zh-CN" sz="2000" dirty="0">
                <a:ln w="0"/>
                <a:gradFill>
                  <a:gsLst>
                    <a:gs pos="21000">
                      <a:srgbClr val="53575C"/>
                    </a:gs>
                    <a:gs pos="88000">
                      <a:srgbClr val="C5C7CA"/>
                    </a:gs>
                  </a:gsLst>
                  <a:lin ang="5400000"/>
                </a:gradFill>
              </a:rPr>
              <a:t>Netflix Feign</a:t>
            </a:r>
            <a:r>
              <a:rPr lang="zh-CN" altLang="en-US" sz="2000" dirty="0">
                <a:ln w="0"/>
                <a:gradFill>
                  <a:gsLst>
                    <a:gs pos="21000">
                      <a:srgbClr val="53575C"/>
                    </a:gs>
                    <a:gs pos="88000">
                      <a:srgbClr val="C5C7CA"/>
                    </a:gs>
                  </a:gsLst>
                  <a:lin ang="5400000"/>
                </a:gradFill>
              </a:rPr>
              <a:t>仅仅只是改名成为了</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而已，然后</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项目在其基础上继续发展至今</a:t>
            </a:r>
            <a:endParaRPr lang="en-US" altLang="zh-CN" sz="2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2772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使用示例</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7</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572436"/>
            <a:ext cx="5253229" cy="2351445"/>
          </a:xfrm>
        </p:spPr>
        <p:txBody>
          <a:bodyPr/>
          <a:lstStyle/>
          <a:p>
            <a:r>
              <a:rPr lang="zh-CN" altLang="en-US" sz="2400" dirty="0">
                <a:ln w="0"/>
                <a:gradFill>
                  <a:gsLst>
                    <a:gs pos="21000">
                      <a:srgbClr val="53575C"/>
                    </a:gs>
                    <a:gs pos="88000">
                      <a:srgbClr val="C5C7CA"/>
                    </a:gs>
                  </a:gsLst>
                  <a:lin ang="5400000"/>
                </a:gradFill>
              </a:rPr>
              <a:t>引入依赖</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准备服务端接口</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书写客户端代码</a:t>
            </a:r>
            <a:endParaRPr lang="en-US" altLang="zh-CN" sz="24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7351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zh-CN" altLang="en-US" noProof="1"/>
              <a:t>原生</a:t>
            </a:r>
            <a:r>
              <a:rPr lang="en-US" altLang="zh-CN" b="0" i="0" noProof="1"/>
              <a:t>Feign</a:t>
            </a:r>
            <a:r>
              <a:rPr lang="zh-CN" altLang="en-US" b="0" i="0" noProof="1"/>
              <a:t>的注解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8</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42611" y="991782"/>
            <a:ext cx="7953269" cy="3989196"/>
          </a:xfrm>
        </p:spPr>
        <p:txBody>
          <a:bodyPr/>
          <a:lstStyle/>
          <a:p>
            <a:r>
              <a:rPr lang="en-US" altLang="zh-CN" sz="1400" b="0" i="0" dirty="0">
                <a:solidFill>
                  <a:srgbClr val="222222"/>
                </a:solidFill>
                <a:effectLst/>
                <a:latin typeface="consolas" panose="020B0609020204030204" pitchFamily="49" charset="0"/>
              </a:rPr>
              <a:t>@RequestLine</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格式为：</a:t>
            </a:r>
            <a:r>
              <a:rPr lang="en-US" altLang="zh-CN" sz="1200" b="0" i="0" dirty="0" err="1">
                <a:solidFill>
                  <a:srgbClr val="222222"/>
                </a:solidFill>
                <a:effectLst/>
                <a:latin typeface="consolas" panose="020B0609020204030204" pitchFamily="49" charset="0"/>
              </a:rPr>
              <a:t>HttpMethod</a:t>
            </a:r>
            <a:r>
              <a:rPr lang="en-US" altLang="zh-CN" sz="1200" b="0" i="0" dirty="0">
                <a:solidFill>
                  <a:srgbClr val="222222"/>
                </a:solidFill>
                <a:effectLst/>
                <a:latin typeface="consolas" panose="020B0609020204030204" pitchFamily="49" charset="0"/>
              </a:rPr>
              <a:t> + </a:t>
            </a:r>
            <a:r>
              <a:rPr lang="en-US" altLang="zh-CN" sz="1200" b="0" i="0" dirty="0" err="1">
                <a:solidFill>
                  <a:srgbClr val="222222"/>
                </a:solidFill>
                <a:effectLst/>
                <a:latin typeface="consolas" panose="020B0609020204030204" pitchFamily="49" charset="0"/>
              </a:rPr>
              <a:t>UriTemplate</a:t>
            </a:r>
            <a:r>
              <a:rPr lang="zh-CN" altLang="en-US" sz="1200" dirty="0">
                <a:solidFill>
                  <a:srgbClr val="222222"/>
                </a:solidFill>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注解（方法参数）</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方法参数若没标注</a:t>
            </a:r>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注解，最终都会被放入</a:t>
            </a:r>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中</a:t>
            </a:r>
            <a:endParaRPr lang="en-US" altLang="zh-CN" sz="1400" dirty="0">
              <a:solidFill>
                <a:srgbClr val="222222"/>
              </a:solidFill>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@Headers</a:t>
            </a:r>
            <a:r>
              <a:rPr lang="zh-CN" altLang="en-US" sz="1400" b="0" i="0" dirty="0">
                <a:solidFill>
                  <a:srgbClr val="222222"/>
                </a:solidFill>
                <a:effectLst/>
                <a:latin typeface="consolas" panose="020B0609020204030204" pitchFamily="49" charset="0"/>
              </a:rPr>
              <a:t>注解</a:t>
            </a:r>
            <a:r>
              <a:rPr lang="zh-CN" altLang="en-US" sz="1400" dirty="0">
                <a:solidFill>
                  <a:srgbClr val="222222"/>
                </a:solidFill>
                <a:latin typeface="consolas" panose="020B0609020204030204" pitchFamily="49" charset="0"/>
              </a:rPr>
              <a:t>（类和方法）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它的</a:t>
            </a:r>
            <a:r>
              <a:rPr lang="en-US" altLang="zh-CN" sz="1200" b="0" i="0" dirty="0">
                <a:solidFill>
                  <a:srgbClr val="222222"/>
                </a:solidFill>
                <a:effectLst/>
                <a:latin typeface="consolas" panose="020B0609020204030204" pitchFamily="49" charset="0"/>
              </a:rPr>
              <a:t>key</a:t>
            </a:r>
            <a:r>
              <a:rPr lang="zh-CN" altLang="en-US" sz="1200" b="0" i="0" dirty="0">
                <a:solidFill>
                  <a:srgbClr val="222222"/>
                </a:solidFill>
                <a:effectLst/>
                <a:latin typeface="consolas" panose="020B0609020204030204" pitchFamily="49" charset="0"/>
              </a:rPr>
              <a:t>连接符用的是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而不是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注解（方法）</a:t>
            </a:r>
          </a:p>
          <a:p>
            <a:pPr lvl="1"/>
            <a:r>
              <a:rPr lang="zh-CN" altLang="en-US" sz="1200" b="0" i="0" dirty="0">
                <a:solidFill>
                  <a:srgbClr val="222222"/>
                </a:solidFill>
                <a:effectLst/>
                <a:latin typeface="consolas" panose="020B0609020204030204" pitchFamily="49" charset="0"/>
              </a:rPr>
              <a:t>默认使用的</a:t>
            </a:r>
            <a:r>
              <a:rPr lang="en-US" altLang="zh-CN" sz="1200" b="0" i="0" dirty="0" err="1">
                <a:solidFill>
                  <a:srgbClr val="222222"/>
                </a:solidFill>
                <a:effectLst/>
                <a:latin typeface="consolas" panose="020B0609020204030204" pitchFamily="49" charset="0"/>
              </a:rPr>
              <a:t>HttpURLConnection</a:t>
            </a:r>
            <a:r>
              <a:rPr lang="zh-CN" altLang="en-US" sz="1200" b="0" i="0" dirty="0">
                <a:solidFill>
                  <a:srgbClr val="222222"/>
                </a:solidFill>
                <a:effectLst/>
                <a:latin typeface="consolas" panose="020B0609020204030204" pitchFamily="49" charset="0"/>
              </a:rPr>
              <a:t>但凡只要</a:t>
            </a:r>
            <a:r>
              <a:rPr lang="en-US" altLang="zh-CN" sz="1200" b="0" i="0" dirty="0">
                <a:solidFill>
                  <a:srgbClr val="222222"/>
                </a:solidFill>
                <a:effectLst/>
                <a:latin typeface="consolas" panose="020B0609020204030204" pitchFamily="49" charset="0"/>
              </a:rPr>
              <a:t>body</a:t>
            </a:r>
            <a:r>
              <a:rPr lang="zh-CN" altLang="en-US" sz="1200" b="0" i="0" dirty="0">
                <a:solidFill>
                  <a:srgbClr val="222222"/>
                </a:solidFill>
                <a:effectLst/>
                <a:latin typeface="consolas" panose="020B0609020204030204" pitchFamily="49" charset="0"/>
              </a:rPr>
              <a:t>体不为空，最终就会以</a:t>
            </a:r>
            <a:r>
              <a:rPr lang="en-US" altLang="zh-CN" sz="1200" b="0" i="0" dirty="0">
                <a:solidFill>
                  <a:srgbClr val="222222"/>
                </a:solidFill>
                <a:effectLst/>
                <a:latin typeface="consolas" panose="020B0609020204030204" pitchFamily="49" charset="0"/>
              </a:rPr>
              <a:t>POST</a:t>
            </a:r>
            <a:r>
              <a:rPr lang="zh-CN" altLang="en-US" sz="1200" b="0" i="0" dirty="0">
                <a:solidFill>
                  <a:srgbClr val="222222"/>
                </a:solidFill>
                <a:effectLst/>
                <a:latin typeface="consolas" panose="020B0609020204030204" pitchFamily="49" charset="0"/>
              </a:rPr>
              <a:t>请求的形式发出 </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@QueryMap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用于传递多个查询值，拼接在</a:t>
            </a:r>
            <a:r>
              <a:rPr lang="en-US" altLang="zh-CN" sz="1400" b="0" i="0" dirty="0">
                <a:solidFill>
                  <a:srgbClr val="222222"/>
                </a:solidFill>
                <a:effectLst/>
                <a:latin typeface="consolas" panose="020B0609020204030204" pitchFamily="49" charset="0"/>
              </a:rPr>
              <a:t>URL</a:t>
            </a:r>
            <a:r>
              <a:rPr lang="zh-CN" altLang="en-US" sz="1400" b="0" i="0" dirty="0">
                <a:solidFill>
                  <a:srgbClr val="222222"/>
                </a:solidFill>
                <a:effectLst/>
                <a:latin typeface="consolas" panose="020B0609020204030204" pitchFamily="49" charset="0"/>
              </a:rPr>
              <a:t>后面，与</a:t>
            </a:r>
            <a:r>
              <a:rPr lang="en-US" altLang="zh-CN" sz="1400" b="0" i="0" dirty="0" err="1">
                <a:solidFill>
                  <a:srgbClr val="222222"/>
                </a:solidFill>
                <a:effectLst/>
                <a:latin typeface="consolas" panose="020B0609020204030204" pitchFamily="49" charset="0"/>
              </a:rPr>
              <a:t>HttpMethod</a:t>
            </a:r>
            <a:r>
              <a:rPr lang="zh-CN" altLang="en-US" sz="1400" b="0" i="0" dirty="0">
                <a:solidFill>
                  <a:srgbClr val="222222"/>
                </a:solidFill>
                <a:effectLst/>
                <a:latin typeface="consolas" panose="020B0609020204030204" pitchFamily="49" charset="0"/>
              </a:rPr>
              <a:t>无关</a:t>
            </a:r>
            <a:endParaRPr lang="en-US" altLang="zh-CN" sz="14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用于传递多个动态</a:t>
            </a:r>
            <a:r>
              <a:rPr lang="en-US" altLang="zh-CN" sz="1400" b="0" i="0" dirty="0">
                <a:solidFill>
                  <a:srgbClr val="222222"/>
                </a:solidFill>
                <a:effectLst/>
                <a:latin typeface="consolas" panose="020B0609020204030204" pitchFamily="49" charset="0"/>
              </a:rPr>
              <a:t>Header</a:t>
            </a:r>
            <a:r>
              <a:rPr lang="zh-CN" altLang="en-US" sz="1400" b="0" i="0" dirty="0">
                <a:solidFill>
                  <a:srgbClr val="222222"/>
                </a:solidFill>
                <a:effectLst/>
                <a:latin typeface="consolas" panose="020B0609020204030204" pitchFamily="49" charset="0"/>
              </a:rPr>
              <a:t>键的参数</a:t>
            </a:r>
            <a:endParaRPr lang="en-US" altLang="zh-CN" sz="1400" b="0" i="0" dirty="0">
              <a:solidFill>
                <a:srgbClr val="222222"/>
              </a:solidFill>
              <a:effectLst/>
              <a:latin typeface="consolas" panose="020B0609020204030204" pitchFamily="49" charset="0"/>
            </a:endParaRPr>
          </a:p>
          <a:p>
            <a:pPr marL="584200" lvl="1" indent="0">
              <a:buNone/>
            </a:pPr>
            <a:endParaRPr lang="en-US" altLang="zh-CN" sz="1400" b="0" i="0" dirty="0">
              <a:solidFill>
                <a:srgbClr val="222222"/>
              </a:solidFill>
              <a:effectLst/>
              <a:latin typeface="consolas" panose="020B0609020204030204" pitchFamily="49" charset="0"/>
            </a:endParaRPr>
          </a:p>
        </p:txBody>
      </p:sp>
    </p:spTree>
    <p:extLst>
      <p:ext uri="{BB962C8B-B14F-4D97-AF65-F5344CB8AC3E}">
        <p14:creationId xmlns:p14="http://schemas.microsoft.com/office/powerpoint/2010/main" val="252562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SpringCloud Feign Starter</a:t>
            </a:r>
            <a:r>
              <a:rPr lang="zh-CN" altLang="en-US" noProof="1"/>
              <a:t>核心注解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9</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301131"/>
            <a:ext cx="7555848" cy="2698113"/>
          </a:xfrm>
        </p:spPr>
        <p:txBody>
          <a:bodyPr/>
          <a:lstStyle/>
          <a:p>
            <a:r>
              <a:rPr lang="en-US" altLang="zh-CN" sz="1400" dirty="0">
                <a:solidFill>
                  <a:srgbClr val="222222"/>
                </a:solidFill>
                <a:latin typeface="consolas" panose="020B0609020204030204" pitchFamily="49" charset="0"/>
              </a:rPr>
              <a:t>@FeignClient</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标注在接口上，指定服务名来绑定服务，在</a:t>
            </a:r>
            <a:r>
              <a:rPr lang="en-US" altLang="zh-CN" sz="1400" dirty="0">
                <a:solidFill>
                  <a:srgbClr val="222222"/>
                </a:solidFill>
                <a:latin typeface="consolas" panose="020B0609020204030204" pitchFamily="49" charset="0"/>
              </a:rPr>
              <a:t>Starter</a:t>
            </a:r>
            <a:r>
              <a:rPr lang="zh-CN" altLang="en-US" sz="1400" dirty="0">
                <a:solidFill>
                  <a:srgbClr val="222222"/>
                </a:solidFill>
                <a:latin typeface="consolas" panose="020B0609020204030204" pitchFamily="49" charset="0"/>
              </a:rPr>
              <a:t>中使用</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注解来绑定对应的</a:t>
            </a:r>
            <a:r>
              <a:rPr lang="en-US" altLang="zh-CN" sz="1400" dirty="0">
                <a:solidFill>
                  <a:srgbClr val="222222"/>
                </a:solidFill>
                <a:latin typeface="consolas" panose="020B0609020204030204" pitchFamily="49" charset="0"/>
              </a:rPr>
              <a:t>REST</a:t>
            </a:r>
            <a:r>
              <a:rPr lang="zh-CN" altLang="en-US" sz="1400" dirty="0">
                <a:solidFill>
                  <a:srgbClr val="222222"/>
                </a:solidFill>
                <a:latin typeface="consolas" panose="020B0609020204030204" pitchFamily="49" charset="0"/>
              </a:rPr>
              <a:t>接口</a:t>
            </a:r>
            <a:endParaRPr lang="en-US" altLang="zh-CN" sz="1400" dirty="0">
              <a:solidFill>
                <a:srgbClr val="222222"/>
              </a:solidFill>
              <a:latin typeface="consolas" panose="020B0609020204030204" pitchFamily="49" charset="0"/>
            </a:endParaRPr>
          </a:p>
          <a:p>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EnableFeignClients</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开启</a:t>
            </a:r>
            <a:r>
              <a:rPr lang="en-US" altLang="zh-CN" sz="1400" dirty="0" err="1">
                <a:solidFill>
                  <a:srgbClr val="222222"/>
                </a:solidFill>
                <a:latin typeface="consolas" panose="020B0609020204030204" pitchFamily="49" charset="0"/>
              </a:rPr>
              <a:t>SpringCloud</a:t>
            </a:r>
            <a:r>
              <a:rPr lang="en-US" altLang="zh-CN" sz="1400" dirty="0">
                <a:solidFill>
                  <a:srgbClr val="222222"/>
                </a:solidFill>
                <a:latin typeface="consolas" panose="020B0609020204030204" pitchFamily="49" charset="0"/>
              </a:rPr>
              <a:t> Feign</a:t>
            </a:r>
            <a:r>
              <a:rPr lang="zh-CN" altLang="en-US" sz="1400" dirty="0">
                <a:solidFill>
                  <a:srgbClr val="222222"/>
                </a:solidFill>
                <a:latin typeface="consolas" panose="020B0609020204030204" pitchFamily="49" charset="0"/>
              </a:rPr>
              <a:t>的支持功能</a:t>
            </a:r>
            <a:endParaRPr lang="en-US" altLang="zh-CN" sz="1400" dirty="0">
              <a:solidFill>
                <a:srgbClr val="222222"/>
              </a:solidFill>
              <a:latin typeface="consolas" panose="020B0609020204030204" pitchFamily="49" charset="0"/>
            </a:endParaRPr>
          </a:p>
          <a:p>
            <a:r>
              <a:rPr lang="zh-CN" altLang="en-US" sz="1400" dirty="0">
                <a:solidFill>
                  <a:srgbClr val="222222"/>
                </a:solidFill>
                <a:latin typeface="consolas" panose="020B0609020204030204" pitchFamily="49" charset="0"/>
              </a:rPr>
              <a:t>其他</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RequestMapping</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2314294065"/>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11471</TotalTime>
  <Words>2699</Words>
  <Application>Microsoft Macintosh PowerPoint</Application>
  <PresentationFormat>全屏显示(16:9)</PresentationFormat>
  <Paragraphs>161</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Arial</vt:lpstr>
      <vt:lpstr>Wawati SC</vt:lpstr>
      <vt:lpstr>微软雅黑</vt:lpstr>
      <vt:lpstr>Consolas</vt:lpstr>
      <vt:lpstr>Open Sans Light</vt:lpstr>
      <vt:lpstr>Open Sans</vt:lpstr>
      <vt:lpstr>Open Sans SemiBold</vt:lpstr>
      <vt:lpstr>微软雅黑</vt:lpstr>
      <vt:lpstr>TW Master - Blue/Purple</vt:lpstr>
      <vt:lpstr>微服务专题之 Feign设计思想浅析</vt:lpstr>
      <vt:lpstr>目录</vt:lpstr>
      <vt:lpstr>Feign是什么</vt:lpstr>
      <vt:lpstr>Feign解决的问题</vt:lpstr>
      <vt:lpstr>* Feign和Open Feign差异</vt:lpstr>
      <vt:lpstr>小节</vt:lpstr>
      <vt:lpstr>Feign使用示例</vt:lpstr>
      <vt:lpstr>原生Feign的注解</vt:lpstr>
      <vt:lpstr>SpringCloud Feign Starter核心注解</vt:lpstr>
      <vt:lpstr>Feign运行时模块</vt:lpstr>
      <vt:lpstr>Feign加载时模块</vt:lpstr>
      <vt:lpstr>Feign源码流程-加载（一）</vt:lpstr>
      <vt:lpstr>Feign源码流程-加载（二）</vt:lpstr>
      <vt:lpstr>Feign源码流程-加载（三）</vt:lpstr>
      <vt:lpstr>Feign源码流程-加载（四）</vt:lpstr>
      <vt:lpstr>Feign源码流程-运行</vt:lpstr>
      <vt:lpstr>小节</vt:lpstr>
      <vt:lpstr>Feign配置相关之Http相关配置</vt:lpstr>
      <vt:lpstr>Feign配置相关之Http相关配置</vt:lpstr>
      <vt:lpstr>Feign配置相关之自定义服务配置</vt:lpstr>
      <vt:lpstr>Feign配置相关之自定义服务配置</vt:lpstr>
      <vt:lpstr>Feign性能调优之相关配置</vt:lpstr>
      <vt:lpstr>Feign性能调优之相关配置</vt:lpstr>
      <vt:lpstr>Feign性能调优之连接池到底该多大</vt:lpstr>
      <vt:lpstr>小节</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creator>tao</dc:creator>
  <cp:lastModifiedBy>Pingtao Yu</cp:lastModifiedBy>
  <cp:revision>763</cp:revision>
  <dcterms:modified xsi:type="dcterms:W3CDTF">2021-05-20T01:05:11Z</dcterms:modified>
</cp:coreProperties>
</file>